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media/image24.jpg" ContentType="image/png"/>
  <Override PartName="/ppt/media/image25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68" r:id="rId6"/>
    <p:sldId id="270" r:id="rId7"/>
    <p:sldId id="271" r:id="rId8"/>
    <p:sldId id="272" r:id="rId9"/>
    <p:sldId id="273" r:id="rId10"/>
    <p:sldId id="275" r:id="rId11"/>
    <p:sldId id="274" r:id="rId12"/>
    <p:sldId id="286" r:id="rId13"/>
    <p:sldId id="287" r:id="rId14"/>
    <p:sldId id="276" r:id="rId15"/>
    <p:sldId id="269" r:id="rId16"/>
    <p:sldId id="278" r:id="rId17"/>
    <p:sldId id="283" r:id="rId18"/>
    <p:sldId id="277" r:id="rId19"/>
    <p:sldId id="289" r:id="rId20"/>
    <p:sldId id="290" r:id="rId21"/>
    <p:sldId id="288" r:id="rId22"/>
    <p:sldId id="291" r:id="rId23"/>
    <p:sldId id="281" r:id="rId24"/>
    <p:sldId id="282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FBC940-E52E-4C52-B2D2-162FD134D43C}" v="2" dt="2022-10-05T20:16:55.504"/>
    <p1510:client id="{EBF548DE-D232-4EBF-BFA6-754CC55074E7}" v="1" dt="2022-10-06T18:22:51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sdc\public\Jonathan\Enrollment\2016-17%20Headcount%20Enrollmeny%20by%20Sector%20per%20IPED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pacommunitycolleges.sharepoint.com/sites/PACommissionforCommunityColleges/Shared%20Documents/Dennis%20Matthews/Appropriations/x%20-%20Operating%20and%20Capital%20Funding%20Histo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pacommunitycolleges.sharepoint.com/sites/PACommissionforCommunityColleges/Shared%20Documents/Dennis%20Matthews/Appropriations/x%20-%20Operating%20and%20Capital%20Funding%20Histo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Sheet2!$D$3:$D$6</c:f>
              <c:strCache>
                <c:ptCount val="1"/>
                <c:pt idx="0">
                  <c:v>PASSHE State-Related Private Community Colleges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A0BC-4AF4-BEED-22FAC73AF05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A0BC-4AF4-BEED-22FAC73AF05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A0BC-4AF4-BEED-22FAC73AF05C}"/>
              </c:ext>
            </c:extLst>
          </c:dPt>
          <c:cat>
            <c:strRef>
              <c:f>Sheet2!$D$3:$D$6</c:f>
              <c:strCache>
                <c:ptCount val="4"/>
                <c:pt idx="0">
                  <c:v>PASSHE</c:v>
                </c:pt>
                <c:pt idx="1">
                  <c:v>State-Related</c:v>
                </c:pt>
                <c:pt idx="2">
                  <c:v>Private</c:v>
                </c:pt>
                <c:pt idx="3">
                  <c:v>Community Colleges</c:v>
                </c:pt>
              </c:strCache>
            </c:strRef>
          </c:cat>
          <c:val>
            <c:numRef>
              <c:f>Sheet2!$E$3:$E$6</c:f>
              <c:numCache>
                <c:formatCode>General</c:formatCode>
                <c:ptCount val="4"/>
                <c:pt idx="0">
                  <c:v>100138</c:v>
                </c:pt>
                <c:pt idx="1">
                  <c:v>149058</c:v>
                </c:pt>
                <c:pt idx="2">
                  <c:v>287448</c:v>
                </c:pt>
                <c:pt idx="3">
                  <c:v>301528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BC-4AF4-BEED-22FAC73AF0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885632"/>
        <c:axId val="126528896"/>
      </c:barChart>
      <c:catAx>
        <c:axId val="1228856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>
                    <a:latin typeface="Gill Sans MT" panose="020B0502020104020203" pitchFamily="34" charset="0"/>
                  </a:rPr>
                  <a:t>Higher Education Sector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26528896"/>
        <c:crosses val="autoZero"/>
        <c:auto val="1"/>
        <c:lblAlgn val="ctr"/>
        <c:lblOffset val="100"/>
        <c:noMultiLvlLbl val="0"/>
      </c:catAx>
      <c:valAx>
        <c:axId val="1265288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>
                    <a:latin typeface="Gill Sans MT" panose="020B0502020104020203" pitchFamily="34" charset="0"/>
                  </a:rPr>
                  <a:t>Unduplicated Headcount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crossAx val="122885632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Community College Operating Appropriation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'State Funding'!$A$15:$A$24</c:f>
              <c:strCache>
                <c:ptCount val="10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  <c:pt idx="5">
                  <c:v>2018-19</c:v>
                </c:pt>
                <c:pt idx="6">
                  <c:v>2019-20</c:v>
                </c:pt>
                <c:pt idx="7">
                  <c:v>2020-21</c:v>
                </c:pt>
                <c:pt idx="8">
                  <c:v>2021-22*</c:v>
                </c:pt>
                <c:pt idx="9">
                  <c:v>2022-23</c:v>
                </c:pt>
              </c:strCache>
            </c:strRef>
          </c:cat>
          <c:val>
            <c:numRef>
              <c:f>'State Funding'!$B$15:$B$24</c:f>
              <c:numCache>
                <c:formatCode>#,##0</c:formatCode>
                <c:ptCount val="10"/>
                <c:pt idx="0">
                  <c:v>212167000</c:v>
                </c:pt>
                <c:pt idx="1">
                  <c:v>215667000</c:v>
                </c:pt>
                <c:pt idx="2">
                  <c:v>226450000</c:v>
                </c:pt>
                <c:pt idx="3">
                  <c:v>232111000</c:v>
                </c:pt>
                <c:pt idx="4">
                  <c:v>232111000</c:v>
                </c:pt>
                <c:pt idx="5">
                  <c:v>239074000</c:v>
                </c:pt>
                <c:pt idx="6">
                  <c:v>243855000</c:v>
                </c:pt>
                <c:pt idx="7">
                  <c:v>243855000</c:v>
                </c:pt>
                <c:pt idx="8">
                  <c:v>245240000</c:v>
                </c:pt>
                <c:pt idx="9">
                  <c:v>256510000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5D-4B21-9E36-F091612BB1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3814415"/>
        <c:axId val="1343813583"/>
      </c:barChart>
      <c:catAx>
        <c:axId val="1343814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3813583"/>
        <c:crosses val="autoZero"/>
        <c:auto val="1"/>
        <c:lblAlgn val="ctr"/>
        <c:lblOffset val="100"/>
        <c:noMultiLvlLbl val="0"/>
      </c:catAx>
      <c:valAx>
        <c:axId val="1343813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3814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Community College Capital Appropriation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'Capital Only'!$A$15:$A$24</c:f>
              <c:strCache>
                <c:ptCount val="10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  <c:pt idx="5">
                  <c:v>2018-19</c:v>
                </c:pt>
                <c:pt idx="6">
                  <c:v>2019-20</c:v>
                </c:pt>
                <c:pt idx="7">
                  <c:v>2020-21</c:v>
                </c:pt>
                <c:pt idx="8">
                  <c:v>2021-22*</c:v>
                </c:pt>
                <c:pt idx="9">
                  <c:v>2022-23</c:v>
                </c:pt>
              </c:strCache>
            </c:strRef>
          </c:cat>
          <c:val>
            <c:numRef>
              <c:f>'Capital Only'!$B$15:$B$24</c:f>
              <c:numCache>
                <c:formatCode>#,##0</c:formatCode>
                <c:ptCount val="10"/>
                <c:pt idx="0">
                  <c:v>48869000</c:v>
                </c:pt>
                <c:pt idx="1">
                  <c:v>48869000</c:v>
                </c:pt>
                <c:pt idx="2">
                  <c:v>48869000</c:v>
                </c:pt>
                <c:pt idx="3">
                  <c:v>48869000</c:v>
                </c:pt>
                <c:pt idx="4">
                  <c:v>48869000</c:v>
                </c:pt>
                <c:pt idx="5">
                  <c:v>48869000</c:v>
                </c:pt>
                <c:pt idx="6">
                  <c:v>48869000</c:v>
                </c:pt>
                <c:pt idx="7">
                  <c:v>48869000</c:v>
                </c:pt>
                <c:pt idx="8">
                  <c:v>52078000</c:v>
                </c:pt>
                <c:pt idx="9">
                  <c:v>54161000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87-4FF0-A73B-7D6C416A1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1149039"/>
        <c:axId val="1336490287"/>
      </c:barChart>
      <c:catAx>
        <c:axId val="1391149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6490287"/>
        <c:crosses val="autoZero"/>
        <c:auto val="1"/>
        <c:lblAlgn val="ctr"/>
        <c:lblOffset val="100"/>
        <c:noMultiLvlLbl val="0"/>
      </c:catAx>
      <c:valAx>
        <c:axId val="1336490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149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EEC33-B226-1A23-973E-E06E0A38F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A8AF21-9D69-16D5-378B-4B471690B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012A5-B960-ADC3-D938-29B8E195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07E-1C48-4CA3-9093-787F339A7AE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FD181-7A32-9EB0-0732-F0A6EB38B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4E208-EC9D-2A7A-F032-4EF6C7D15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1DB3B-F6D0-475D-8549-13B1FB168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1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0D236-B284-12A3-8571-33A942CB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4C3570-7165-23E6-6CA6-A3D14FE9C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EF015-81A1-2859-20B8-DE1276A5A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07E-1C48-4CA3-9093-787F339A7AE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3E568-A54E-C76F-F306-2C95B88B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A5996-660B-EDCB-D08B-65815552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1DB3B-F6D0-475D-8549-13B1FB168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1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5AE07D-191B-4003-7AAE-73F61F1AA1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2906CA-B053-AFB2-FE86-D7D60EDB8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C2627-D765-A8FB-66A6-E4D3711A4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07E-1C48-4CA3-9093-787F339A7AE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F4BB1-12A5-55C8-6DFB-A009A5DD2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B9478-DD9C-81E7-DE2B-9712FC021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1DB3B-F6D0-475D-8549-13B1FB168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91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FE138-416A-FFF6-EC89-A24D7175B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80DD4-9944-E37B-D8A1-8F43D69C4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A7C08-4DE2-C747-D77E-F79A1FAC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07E-1C48-4CA3-9093-787F339A7AE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E72A7-61CB-E0F9-E976-4B41913E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C3E87-D20C-AB0F-1496-6266EC5C5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1DB3B-F6D0-475D-8549-13B1FB168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48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B800D-76BC-E983-A1B1-CBED7C7FA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40F5A-EC08-A8FF-2040-77D52C5A4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C83CC-9D29-13C2-19D4-BF5665AC5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07E-1C48-4CA3-9093-787F339A7AE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D21AE-F1B2-7900-BCF3-D1CDF5D0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3B78F-EE90-DA30-CE00-5A208D41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1DB3B-F6D0-475D-8549-13B1FB168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2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336E0-7C17-F711-664A-31FD7118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A58C7-0D1A-B62A-3FF7-60F6B4EE0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056AD-5BB6-34A0-E676-96A6F32A4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716FE-6615-57C5-F87A-571D2722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07E-1C48-4CA3-9093-787F339A7AE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51B43-9A8F-879A-AA7C-3BE24150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45C4F-5411-7FAE-CE81-40F47580C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1DB3B-F6D0-475D-8549-13B1FB168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19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BD2AC-7332-044A-D236-0C46C2DF0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7ADD1-44B8-6858-967D-CA30DBD96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7EFCC-6D7C-4653-02BE-EB0325893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EB43A-AF2E-A0C3-821E-D2CD4EB6D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6F1193-4007-EC42-E919-F7DFF3AECE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7E0B0C-665F-D809-1433-BFEE5270F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07E-1C48-4CA3-9093-787F339A7AE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E8C829-C36C-971D-11DD-E607B2A9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0D9389-D0F1-3882-B905-5C60E42A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1DB3B-F6D0-475D-8549-13B1FB168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49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B502A-F8AA-DECA-B551-42446E4D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8DA36E-E99A-1478-1B43-456A7418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07E-1C48-4CA3-9093-787F339A7AE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A2E063-3F0D-363E-1530-365D530D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4A90C-4D2B-7A89-1078-164D5BF21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1DB3B-F6D0-475D-8549-13B1FB168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7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0FB3AC-34AF-2A82-72FE-BBDCFA9A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07E-1C48-4CA3-9093-787F339A7AE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DC5FF8-EA8A-DB2C-3C15-95DB8EA0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710BE-E979-8280-2FB1-BBD01D34D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1DB3B-F6D0-475D-8549-13B1FB168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6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D12B-38C7-3CE9-C206-4407AEF90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1DA07-445A-FF26-D42B-F748EEA3C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D9BD4-90E3-0BAA-DE94-D8C2FE340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9B825F-2EDC-F250-05A7-C107B4D0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07E-1C48-4CA3-9093-787F339A7AE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73E26-476F-FAD3-5083-FA6718DD7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8A026-E30D-BEF6-0116-AC2CB136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1DB3B-F6D0-475D-8549-13B1FB168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6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D8DD-A484-24EB-7550-755FAE89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BEED41-C050-E9D6-FBCB-3D635EB84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54EAC8-32A3-56AB-155C-F9690A9B2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324AB-EC7D-CA26-40D4-451B48E0F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207E-1C48-4CA3-9093-787F339A7AE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24A8F-FB7A-212D-718B-2C98FED5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99DCA-D0CA-B48B-89DE-F5D5FAB9B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1DB3B-F6D0-475D-8549-13B1FB168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4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8BE6F8-DF11-0B51-29E2-5CF33426A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A2634-12CA-7589-A50D-648094344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1F71A-2555-ED28-2B81-2B665264E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9207E-1C48-4CA3-9093-787F339A7AEF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F86B0-CC21-DB58-947C-31F1F0F2B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8DDA7-FB4D-A54D-259F-13269B4A5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1DB3B-F6D0-475D-8549-13B1FB168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3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acc.nche.ed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ebolden@pacommunitycolleges.or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sky, building&#10;&#10;Description automatically generated">
            <a:extLst>
              <a:ext uri="{FF2B5EF4-FFF2-40B4-BE49-F238E27FC236}">
                <a16:creationId xmlns:a16="http://schemas.microsoft.com/office/drawing/2014/main" id="{F9098B1A-7310-A379-100A-E80B6110C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32"/>
          <a:stretch/>
        </p:blipFill>
        <p:spPr>
          <a:xfrm>
            <a:off x="-1" y="1785257"/>
            <a:ext cx="12192000" cy="5072743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9699BA28-3EF7-1D00-380D-2B1D5D8EBF1E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1C6C83FA-03E7-2FCD-0BC2-58E2D945A20F}"/>
              </a:ext>
            </a:extLst>
          </p:cNvPr>
          <p:cNvSpPr txBox="1"/>
          <p:nvPr/>
        </p:nvSpPr>
        <p:spPr>
          <a:xfrm>
            <a:off x="10491580" y="6522132"/>
            <a:ext cx="1471295" cy="1583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sz="950" i="1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Updated </a:t>
            </a:r>
            <a:r>
              <a:rPr lang="en-US" sz="950" i="1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September 2022</a:t>
            </a:r>
            <a:endParaRPr sz="950" dirty="0">
              <a:latin typeface="Franklin Gothic Medium"/>
              <a:cs typeface="Franklin Gothic Mediu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E101D6-F33D-9CCB-851D-B74480AEF9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05" y="321571"/>
            <a:ext cx="5555188" cy="10894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539B8A-ED8E-B446-3254-08980A395FB2}"/>
              </a:ext>
            </a:extLst>
          </p:cNvPr>
          <p:cNvSpPr txBox="1"/>
          <p:nvPr/>
        </p:nvSpPr>
        <p:spPr>
          <a:xfrm>
            <a:off x="0" y="2719169"/>
            <a:ext cx="12192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u="none" dirty="0">
                <a:solidFill>
                  <a:srgbClr val="001F3B"/>
                </a:solidFill>
                <a:latin typeface="Gill Sans MT" panose="020B0502020104020203" pitchFamily="34" charset="0"/>
              </a:rPr>
              <a:t>Community College Summit 2022</a:t>
            </a:r>
          </a:p>
          <a:p>
            <a:pPr algn="ctr"/>
            <a:endParaRPr lang="en-US" sz="3200" b="1" dirty="0">
              <a:solidFill>
                <a:srgbClr val="001F3B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sz="3200" b="1" dirty="0">
                <a:solidFill>
                  <a:srgbClr val="001F3B"/>
                </a:solidFill>
                <a:latin typeface="Gill Sans MT" panose="020B0502020104020203" pitchFamily="34" charset="0"/>
              </a:rPr>
              <a:t>Susquehanna Valley Community Education Partnership</a:t>
            </a:r>
            <a:br>
              <a:rPr lang="en-US" sz="3200" b="1" dirty="0">
                <a:solidFill>
                  <a:srgbClr val="001F3B"/>
                </a:solidFill>
                <a:latin typeface="Gill Sans MT" panose="020B0502020104020203" pitchFamily="34" charset="0"/>
              </a:rPr>
            </a:br>
            <a:endParaRPr lang="en-US" sz="3200" b="1" dirty="0">
              <a:solidFill>
                <a:srgbClr val="001F3B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sz="3200" b="1" dirty="0">
                <a:solidFill>
                  <a:srgbClr val="001F3B"/>
                </a:solidFill>
                <a:latin typeface="Gill Sans MT" panose="020B0502020104020203" pitchFamily="34" charset="0"/>
              </a:rPr>
              <a:t>October 7, 2022</a:t>
            </a:r>
            <a:endParaRPr lang="en-US" sz="3200" b="1" u="none" dirty="0">
              <a:solidFill>
                <a:srgbClr val="001F3B"/>
              </a:solidFill>
              <a:latin typeface="Gill Sans MT" panose="020B0502020104020203" pitchFamily="34" charset="0"/>
            </a:endParaRPr>
          </a:p>
        </p:txBody>
      </p:sp>
      <p:pic>
        <p:nvPicPr>
          <p:cNvPr id="16" name="Picture 7" descr="keystone-transp-image-only">
            <a:extLst>
              <a:ext uri="{FF2B5EF4-FFF2-40B4-BE49-F238E27FC236}">
                <a16:creationId xmlns:a16="http://schemas.microsoft.com/office/drawing/2014/main" id="{527DCDB2-E373-FE41-2CA5-8C5751D13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6">
            <a:extLst>
              <a:ext uri="{FF2B5EF4-FFF2-40B4-BE49-F238E27FC236}">
                <a16:creationId xmlns:a16="http://schemas.microsoft.com/office/drawing/2014/main" id="{323C33FA-FFAB-3F01-FEE8-69EE3F6A1B0E}"/>
              </a:ext>
            </a:extLst>
          </p:cNvPr>
          <p:cNvSpPr txBox="1"/>
          <p:nvPr/>
        </p:nvSpPr>
        <p:spPr>
          <a:xfrm>
            <a:off x="1726924" y="6359588"/>
            <a:ext cx="3525629" cy="3250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950" spc="-20" dirty="0">
                <a:solidFill>
                  <a:schemeClr val="bg1"/>
                </a:solidFill>
                <a:latin typeface="Franklin Gothic Medium"/>
                <a:cs typeface="Franklin Gothic Medium"/>
              </a:rPr>
              <a:t>www.pacommunitycolleges.org</a:t>
            </a:r>
          </a:p>
          <a:p>
            <a:pPr marL="12700">
              <a:spcBef>
                <a:spcPts val="95"/>
              </a:spcBef>
            </a:pPr>
            <a:r>
              <a:rPr lang="en-US" sz="950" spc="-20" dirty="0">
                <a:solidFill>
                  <a:schemeClr val="bg1"/>
                </a:solidFill>
                <a:latin typeface="Franklin Gothic Medium"/>
                <a:cs typeface="Franklin Gothic Medium"/>
              </a:rPr>
              <a:t>www.facebook.com/pacommunitycolleges </a:t>
            </a:r>
            <a:r>
              <a:rPr lang="en-US" sz="950" spc="-20" dirty="0">
                <a:solidFill>
                  <a:srgbClr val="F6C604"/>
                </a:solidFill>
                <a:latin typeface="Franklin Gothic Medium"/>
                <a:cs typeface="Franklin Gothic Medium"/>
              </a:rPr>
              <a:t>|</a:t>
            </a:r>
            <a:r>
              <a:rPr lang="en-US" sz="950" spc="-20" dirty="0">
                <a:solidFill>
                  <a:schemeClr val="bg1"/>
                </a:solidFill>
                <a:latin typeface="Franklin Gothic Medium"/>
                <a:cs typeface="Franklin Gothic Medium"/>
              </a:rPr>
              <a:t>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-apple-system"/>
              </a:rPr>
              <a:t>@pacommunitycoll</a:t>
            </a:r>
            <a:endParaRPr sz="95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73613115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656EF0-438A-8945-F797-41F233289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1" t="1421" r="19185" b="-1421"/>
          <a:stretch/>
        </p:blipFill>
        <p:spPr>
          <a:xfrm>
            <a:off x="7523747" y="0"/>
            <a:ext cx="466825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7523747" cy="1325563"/>
          </a:xfrm>
        </p:spPr>
        <p:txBody>
          <a:bodyPr/>
          <a:lstStyle/>
          <a:p>
            <a:pPr algn="ctr"/>
            <a:r>
              <a:rPr lang="en-US" b="1" dirty="0">
                <a:latin typeface="Gill Sans MT" panose="020B0502020104020203" pitchFamily="34" charset="0"/>
              </a:rPr>
              <a:t>Regional Economic </a:t>
            </a:r>
            <a:br>
              <a:rPr lang="en-US" b="1" dirty="0">
                <a:latin typeface="Gill Sans MT" panose="020B0502020104020203" pitchFamily="34" charset="0"/>
              </a:rPr>
            </a:br>
            <a:r>
              <a:rPr lang="en-US" b="1" dirty="0">
                <a:latin typeface="Gill Sans MT" panose="020B0502020104020203" pitchFamily="34" charset="0"/>
              </a:rPr>
              <a:t>Impact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DDF68C8-7D0A-4D43-A0DB-93AB51BDAFE8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8" name="Picture 7" descr="keystone-transp-image-only">
            <a:extLst>
              <a:ext uri="{FF2B5EF4-FFF2-40B4-BE49-F238E27FC236}">
                <a16:creationId xmlns:a16="http://schemas.microsoft.com/office/drawing/2014/main" id="{61A8306D-FB54-A22D-6685-0715FBB0E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01A007-532C-0306-917C-784AFAC07E5D}"/>
              </a:ext>
            </a:extLst>
          </p:cNvPr>
          <p:cNvSpPr txBox="1"/>
          <p:nvPr/>
        </p:nvSpPr>
        <p:spPr>
          <a:xfrm>
            <a:off x="508373" y="1943519"/>
            <a:ext cx="64057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0"/>
              </a:rPr>
              <a:t>Lehigh Carbon Community College</a:t>
            </a:r>
            <a:br>
              <a:rPr lang="en-US" b="1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Students gained $4.70 in lifetime earnings, an average rate of return of 20.8%</a:t>
            </a:r>
            <a:br>
              <a:rPr lang="en-US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Taxpayers gained $3.80 in added tax revenue and public sector savings, an average rate of return of 10%</a:t>
            </a:r>
            <a:br>
              <a:rPr lang="en-US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Generated $230.5 million in total income in regional economy in 2019-2020</a:t>
            </a:r>
            <a:br>
              <a:rPr lang="en-US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Supported 3,535 total jobs (825 at the college)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				     </a:t>
            </a:r>
            <a:r>
              <a:rPr lang="en-US" sz="1100" i="1" dirty="0">
                <a:latin typeface="Gill Sans MT" panose="020B0502020104020203" pitchFamily="34" charset="0"/>
              </a:rPr>
              <a:t>(source: EMSI/</a:t>
            </a:r>
            <a:r>
              <a:rPr lang="en-US" sz="1100" i="1" dirty="0" err="1">
                <a:latin typeface="Gill Sans MT" panose="020B0502020104020203" pitchFamily="34" charset="0"/>
              </a:rPr>
              <a:t>burningglass</a:t>
            </a:r>
            <a:r>
              <a:rPr lang="en-US" sz="1100" i="1" dirty="0">
                <a:latin typeface="Gill Sans MT" panose="020B0502020104020203" pitchFamily="34" charset="0"/>
              </a:rPr>
              <a:t>, March 2022)</a:t>
            </a:r>
            <a:endParaRPr lang="en-US" sz="1100" i="1" dirty="0"/>
          </a:p>
          <a:p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1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0CB9382-4F27-4408-BA4C-E45CA71E5EF1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4" name="Picture 3" descr="keystone-transp-image-only">
            <a:extLst>
              <a:ext uri="{FF2B5EF4-FFF2-40B4-BE49-F238E27FC236}">
                <a16:creationId xmlns:a16="http://schemas.microsoft.com/office/drawing/2014/main" id="{23D8E07F-4FD7-2F37-4DCE-9722B0ADF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67273AC-8188-4CE4-00F2-DA3CE492CE37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Gill Sans MT" panose="020B0502020104020203" pitchFamily="34" charset="0"/>
              </a:rPr>
              <a:t>COVID-19 Impact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D392C2-A9A4-CDC8-BFB0-F3F6594D1C45}"/>
              </a:ext>
            </a:extLst>
          </p:cNvPr>
          <p:cNvSpPr txBox="1"/>
          <p:nvPr/>
        </p:nvSpPr>
        <p:spPr>
          <a:xfrm>
            <a:off x="4554600" y="1657507"/>
            <a:ext cx="65870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Pennsylvania’s community colleges reimagined the delivery of postsecondary education during the COVID-19 pandemic and made every effort to mitigate risk and keep their campuses safe. </a:t>
            </a:r>
            <a:br>
              <a:rPr lang="en-US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There is a significant difference in how colleges operate in October 2022 as compared to March 2020.</a:t>
            </a:r>
            <a:br>
              <a:rPr lang="en-US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Colleges continue to adjust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changes in levels of student preparedness for postsecondary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enrollment declines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changing enrollment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need for support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employer needs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workforce challenges</a:t>
            </a:r>
          </a:p>
        </p:txBody>
      </p:sp>
      <p:pic>
        <p:nvPicPr>
          <p:cNvPr id="9" name="Picture 8" descr="A picture containing text, indoor, controller, electronics&#10;&#10;Description automatically generated">
            <a:extLst>
              <a:ext uri="{FF2B5EF4-FFF2-40B4-BE49-F238E27FC236}">
                <a16:creationId xmlns:a16="http://schemas.microsoft.com/office/drawing/2014/main" id="{03A9EB8C-C78A-7F60-8348-551C5DD07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90688"/>
            <a:ext cx="2530331" cy="3795497"/>
          </a:xfrm>
          <a:prstGeom prst="rect">
            <a:avLst/>
          </a:prstGeom>
          <a:ln w="57150">
            <a:solidFill>
              <a:srgbClr val="001F3B"/>
            </a:solidFill>
          </a:ln>
        </p:spPr>
      </p:pic>
    </p:spTree>
    <p:extLst>
      <p:ext uri="{BB962C8B-B14F-4D97-AF65-F5344CB8AC3E}">
        <p14:creationId xmlns:p14="http://schemas.microsoft.com/office/powerpoint/2010/main" val="89930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3781916"/>
              </p:ext>
            </p:extLst>
          </p:nvPr>
        </p:nvGraphicFramePr>
        <p:xfrm>
          <a:off x="1943100" y="1273139"/>
          <a:ext cx="8305800" cy="478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944562"/>
          </a:xfrm>
        </p:spPr>
        <p:txBody>
          <a:bodyPr/>
          <a:lstStyle/>
          <a:p>
            <a:pPr algn="ctr"/>
            <a:r>
              <a:rPr lang="en-US" b="1" dirty="0">
                <a:latin typeface="Gill Sans MT" panose="020B0502020104020203" pitchFamily="34" charset="0"/>
              </a:rPr>
              <a:t>Enrollment by Sector (2018 Data)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9F260DA-5529-57AE-BE12-54FC07B11628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4" name="Picture 7" descr="keystone-transp-image-only">
            <a:extLst>
              <a:ext uri="{FF2B5EF4-FFF2-40B4-BE49-F238E27FC236}">
                <a16:creationId xmlns:a16="http://schemas.microsoft.com/office/drawing/2014/main" id="{4F337994-334B-70A8-5887-56CE3103D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5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6F8C38A-6D4C-48E9-DEA4-0C119E9BCF7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12192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Gill Sans MT" panose="020B0502020104020203" pitchFamily="34" charset="0"/>
              </a:rPr>
              <a:t>Community College Operating Appropriation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9E5A567-0084-3EB9-CEBB-CF875DF71C8C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4" name="Picture 3" descr="keystone-transp-image-only">
            <a:extLst>
              <a:ext uri="{FF2B5EF4-FFF2-40B4-BE49-F238E27FC236}">
                <a16:creationId xmlns:a16="http://schemas.microsoft.com/office/drawing/2014/main" id="{1E42A646-B3A7-A4CF-1AD6-2BC37F359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A8F83-3E0C-16BD-C405-5F57D913B25C}"/>
              </a:ext>
            </a:extLst>
          </p:cNvPr>
          <p:cNvSpPr txBox="1"/>
          <p:nvPr/>
        </p:nvSpPr>
        <p:spPr>
          <a:xfrm>
            <a:off x="2094723" y="2286000"/>
            <a:ext cx="323165" cy="20574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900" b="1" dirty="0"/>
              <a:t>Operating Appropriation $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E6421-AFD9-8C6C-943B-14508A29E3E3}"/>
              </a:ext>
            </a:extLst>
          </p:cNvPr>
          <p:cNvSpPr txBox="1"/>
          <p:nvPr/>
        </p:nvSpPr>
        <p:spPr>
          <a:xfrm>
            <a:off x="5486400" y="5719079"/>
            <a:ext cx="16310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Fiscal Year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D1B3EE1-B3CE-751B-4448-95CA65C129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185767"/>
              </p:ext>
            </p:extLst>
          </p:nvPr>
        </p:nvGraphicFramePr>
        <p:xfrm>
          <a:off x="2417887" y="942975"/>
          <a:ext cx="7924800" cy="4748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1D50556-2624-1ABC-AD80-711013DF81EA}"/>
              </a:ext>
            </a:extLst>
          </p:cNvPr>
          <p:cNvSpPr txBox="1"/>
          <p:nvPr/>
        </p:nvSpPr>
        <p:spPr>
          <a:xfrm>
            <a:off x="2971800" y="5905453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* FY 2021-22 Per Act 26, the entire amount of operating appropriation increase is to be distributed to the ECCC</a:t>
            </a:r>
          </a:p>
        </p:txBody>
      </p:sp>
    </p:spTree>
    <p:extLst>
      <p:ext uri="{BB962C8B-B14F-4D97-AF65-F5344CB8AC3E}">
        <p14:creationId xmlns:p14="http://schemas.microsoft.com/office/powerpoint/2010/main" val="339951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09E5A567-0084-3EB9-CEBB-CF875DF71C8C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4" name="Picture 3" descr="keystone-transp-image-only">
            <a:extLst>
              <a:ext uri="{FF2B5EF4-FFF2-40B4-BE49-F238E27FC236}">
                <a16:creationId xmlns:a16="http://schemas.microsoft.com/office/drawing/2014/main" id="{1E42A646-B3A7-A4CF-1AD6-2BC37F359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416D6A-EFA7-6955-8F61-2AEC018228A5}"/>
              </a:ext>
            </a:extLst>
          </p:cNvPr>
          <p:cNvSpPr txBox="1"/>
          <p:nvPr/>
        </p:nvSpPr>
        <p:spPr>
          <a:xfrm>
            <a:off x="2492407" y="708245"/>
            <a:ext cx="7740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001F3B"/>
              </a:solidFill>
            </a:endParaRPr>
          </a:p>
          <a:p>
            <a:endParaRPr lang="en-US" b="1" dirty="0">
              <a:solidFill>
                <a:srgbClr val="001F3B"/>
              </a:solidFill>
            </a:endParaRPr>
          </a:p>
          <a:p>
            <a:endParaRPr lang="en-US" b="1" dirty="0">
              <a:solidFill>
                <a:srgbClr val="001F3B"/>
              </a:solidFill>
            </a:endParaRPr>
          </a:p>
          <a:p>
            <a:pPr lvl="1"/>
            <a:endParaRPr lang="en-US" b="1" dirty="0">
              <a:solidFill>
                <a:srgbClr val="001F3B"/>
              </a:solidFill>
            </a:endParaRPr>
          </a:p>
          <a:p>
            <a:endParaRPr lang="en-US" b="1" dirty="0">
              <a:solidFill>
                <a:srgbClr val="001F3B"/>
              </a:solidFill>
              <a:latin typeface="Gill Sans MT" panose="020B0502020104020203" pitchFamily="34" charset="0"/>
            </a:endParaRPr>
          </a:p>
          <a:p>
            <a:endParaRPr lang="en-US" b="1" dirty="0">
              <a:solidFill>
                <a:srgbClr val="001F3B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B54E2B-1E07-4B29-8CAC-2C1BEC2AE72D}"/>
              </a:ext>
            </a:extLst>
          </p:cNvPr>
          <p:cNvSpPr txBox="1"/>
          <p:nvPr/>
        </p:nvSpPr>
        <p:spPr>
          <a:xfrm>
            <a:off x="1979167" y="2286000"/>
            <a:ext cx="323165" cy="20574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900" b="1" dirty="0"/>
              <a:t>Capital Appropriation $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842319-15E2-FB46-56DF-90D5F5D17E51}"/>
              </a:ext>
            </a:extLst>
          </p:cNvPr>
          <p:cNvSpPr txBox="1"/>
          <p:nvPr/>
        </p:nvSpPr>
        <p:spPr>
          <a:xfrm>
            <a:off x="5468264" y="5772598"/>
            <a:ext cx="16310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Fiscal Year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EC32BAF-BBF9-7468-0A24-D9BF22CC8BF8}"/>
              </a:ext>
            </a:extLst>
          </p:cNvPr>
          <p:cNvGraphicFramePr>
            <a:graphicFrameLocks/>
          </p:cNvGraphicFramePr>
          <p:nvPr/>
        </p:nvGraphicFramePr>
        <p:xfrm>
          <a:off x="2354710" y="1100138"/>
          <a:ext cx="7858125" cy="4657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15615FB-5538-EF3A-3387-E0EB9F8A3795}"/>
              </a:ext>
            </a:extLst>
          </p:cNvPr>
          <p:cNvSpPr txBox="1"/>
          <p:nvPr/>
        </p:nvSpPr>
        <p:spPr>
          <a:xfrm>
            <a:off x="2971800" y="5971512"/>
            <a:ext cx="586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*FY 2021-22 The entire amount of capital appropriation increase is to be distributed to the ECCC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4C9DE1D-3DBA-224F-E175-A8BCF7A1925C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12192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Gill Sans MT" panose="020B0502020104020203" pitchFamily="34" charset="0"/>
              </a:rPr>
              <a:t>Community College Capital Appropriation</a:t>
            </a:r>
          </a:p>
        </p:txBody>
      </p:sp>
    </p:spTree>
    <p:extLst>
      <p:ext uri="{BB962C8B-B14F-4D97-AF65-F5344CB8AC3E}">
        <p14:creationId xmlns:p14="http://schemas.microsoft.com/office/powerpoint/2010/main" val="232518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C81AC82-D229-3D69-B6AB-FD045F255AAF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4" name="Picture 3" descr="keystone-transp-image-only">
            <a:extLst>
              <a:ext uri="{FF2B5EF4-FFF2-40B4-BE49-F238E27FC236}">
                <a16:creationId xmlns:a16="http://schemas.microsoft.com/office/drawing/2014/main" id="{EB111231-BD5C-A40A-D403-73C20F405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E433B6-2476-7FA5-9215-155B1D36A300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Gill Sans MT" panose="020B0502020104020203" pitchFamily="34" charset="0"/>
              </a:rPr>
              <a:t>PA Higher Education Funding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3BBBDD33-EB9A-574B-2648-0A6188F6AE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728" y="1419590"/>
            <a:ext cx="8314544" cy="467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7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450037-72FE-9B16-D734-FDAC2EC316C5}"/>
              </a:ext>
            </a:extLst>
          </p:cNvPr>
          <p:cNvSpPr txBox="1">
            <a:spLocks/>
          </p:cNvSpPr>
          <p:nvPr/>
        </p:nvSpPr>
        <p:spPr>
          <a:xfrm>
            <a:off x="0" y="563394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latin typeface="Gill Sans MT" panose="020B0502020104020203" pitchFamily="34" charset="0"/>
            </a:endParaRP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F6B900F3-8737-4998-E881-C084EE9CD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09" y="364643"/>
            <a:ext cx="9955762" cy="61246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68BFB5-B4E2-531E-4C7C-A9A0A1CBBEDF}"/>
              </a:ext>
            </a:extLst>
          </p:cNvPr>
          <p:cNvSpPr/>
          <p:nvPr/>
        </p:nvSpPr>
        <p:spPr>
          <a:xfrm>
            <a:off x="2743199" y="4067654"/>
            <a:ext cx="205273" cy="671733"/>
          </a:xfrm>
          <a:prstGeom prst="rect">
            <a:avLst/>
          </a:prstGeom>
          <a:solidFill>
            <a:srgbClr val="FFFF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AD88CCF-144B-A5BC-C1F7-BD034CEEE2C2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4" name="Picture 3" descr="keystone-transp-image-only">
            <a:extLst>
              <a:ext uri="{FF2B5EF4-FFF2-40B4-BE49-F238E27FC236}">
                <a16:creationId xmlns:a16="http://schemas.microsoft.com/office/drawing/2014/main" id="{8C4EC835-84D4-2A26-036A-1BA523172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26DBD0D-1F76-14DB-190D-2E22C0117B65}"/>
              </a:ext>
            </a:extLst>
          </p:cNvPr>
          <p:cNvSpPr/>
          <p:nvPr/>
        </p:nvSpPr>
        <p:spPr>
          <a:xfrm>
            <a:off x="2687216" y="1494528"/>
            <a:ext cx="307908" cy="159615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/>
              <a:t>$</a:t>
            </a:r>
            <a:r>
              <a:rPr lang="en-US" sz="1100" dirty="0">
                <a:solidFill>
                  <a:schemeClr val="tx1"/>
                </a:solidFill>
              </a:rPr>
              <a:t>$6,097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0107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450037-72FE-9B16-D734-FDAC2EC316C5}"/>
              </a:ext>
            </a:extLst>
          </p:cNvPr>
          <p:cNvSpPr txBox="1">
            <a:spLocks/>
          </p:cNvSpPr>
          <p:nvPr/>
        </p:nvSpPr>
        <p:spPr>
          <a:xfrm>
            <a:off x="0" y="652491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latin typeface="Gill Sans MT" panose="020B0502020104020203" pitchFamily="34" charset="0"/>
            </a:endParaRPr>
          </a:p>
        </p:txBody>
      </p:sp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76F236B4-4E41-9124-D465-DFE10556A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377853"/>
            <a:ext cx="10125074" cy="6038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68BFB5-B4E2-531E-4C7C-A9A0A1CBBEDF}"/>
              </a:ext>
            </a:extLst>
          </p:cNvPr>
          <p:cNvSpPr/>
          <p:nvPr/>
        </p:nvSpPr>
        <p:spPr>
          <a:xfrm>
            <a:off x="6968009" y="3957876"/>
            <a:ext cx="205273" cy="671733"/>
          </a:xfrm>
          <a:prstGeom prst="rect">
            <a:avLst/>
          </a:prstGeom>
          <a:solidFill>
            <a:srgbClr val="FFFF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ADAB85C-4C0C-DB2C-4266-8BA4EF6E6A37}"/>
              </a:ext>
            </a:extLst>
          </p:cNvPr>
          <p:cNvSpPr/>
          <p:nvPr/>
        </p:nvSpPr>
        <p:spPr>
          <a:xfrm>
            <a:off x="6916691" y="1605681"/>
            <a:ext cx="307908" cy="159615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/>
              <a:t>$</a:t>
            </a:r>
            <a:r>
              <a:rPr lang="en-US" sz="1100" dirty="0">
                <a:solidFill>
                  <a:schemeClr val="tx1"/>
                </a:solidFill>
              </a:rPr>
              <a:t>$748</a:t>
            </a:r>
            <a:endParaRPr lang="en-US" sz="1100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AD88CCF-144B-A5BC-C1F7-BD034CEEE2C2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4" name="Picture 3" descr="keystone-transp-image-only">
            <a:extLst>
              <a:ext uri="{FF2B5EF4-FFF2-40B4-BE49-F238E27FC236}">
                <a16:creationId xmlns:a16="http://schemas.microsoft.com/office/drawing/2014/main" id="{8C4EC835-84D4-2A26-036A-1BA523172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76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656EF0-438A-8945-F797-41F233289D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" b="1031"/>
          <a:stretch/>
        </p:blipFill>
        <p:spPr>
          <a:xfrm>
            <a:off x="7523747" y="0"/>
            <a:ext cx="466825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7523747" cy="1325563"/>
          </a:xfrm>
        </p:spPr>
        <p:txBody>
          <a:bodyPr/>
          <a:lstStyle/>
          <a:p>
            <a:pPr algn="ctr"/>
            <a:r>
              <a:rPr lang="en-US" b="1" dirty="0">
                <a:latin typeface="Gill Sans MT" panose="020B0502020104020203" pitchFamily="34" charset="0"/>
              </a:rPr>
              <a:t>Student Debt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DDF68C8-7D0A-4D43-A0DB-93AB51BDAFE8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8" name="Picture 7" descr="keystone-transp-image-only">
            <a:extLst>
              <a:ext uri="{FF2B5EF4-FFF2-40B4-BE49-F238E27FC236}">
                <a16:creationId xmlns:a16="http://schemas.microsoft.com/office/drawing/2014/main" id="{61A8306D-FB54-A22D-6685-0715FBB0E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6832D7-6D41-10F2-E318-12E80657EE16}"/>
              </a:ext>
            </a:extLst>
          </p:cNvPr>
          <p:cNvSpPr txBox="1"/>
          <p:nvPr/>
        </p:nvSpPr>
        <p:spPr>
          <a:xfrm>
            <a:off x="508373" y="1563278"/>
            <a:ext cx="64057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Pennsylvania has one of the highest levels of student debt in the nation.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Average debt for the Class of 2020 ranged from $18,350 in Utah to $39,950 in New Hampshire. In Pennsylvania it was $39,375, the third highest average debt in the country.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i="1" dirty="0">
                <a:latin typeface="Gill Sans MT" panose="020B0502020104020203" pitchFamily="34" charset="0"/>
              </a:rPr>
              <a:t>(source: the Institute for College Access &amp; Success, November 2021)</a:t>
            </a: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The national average debt for community college students ranged from $7,350 in Connecticut to $25,249 in Utah with a national average of $13,089.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For public community colleges the average is $11,308. In Pennsylvania it was $13,000.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i="1" dirty="0">
                <a:latin typeface="Gill Sans MT" panose="020B0502020104020203" pitchFamily="34" charset="0"/>
              </a:rPr>
              <a:t>(source: Community College Review)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Many community college students at Commission institutions graduate debt-free!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For Example: 60% of BC3 recent graduates are debt free</a:t>
            </a:r>
          </a:p>
        </p:txBody>
      </p:sp>
    </p:spTree>
    <p:extLst>
      <p:ext uri="{BB962C8B-B14F-4D97-AF65-F5344CB8AC3E}">
        <p14:creationId xmlns:p14="http://schemas.microsoft.com/office/powerpoint/2010/main" val="235307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656EF0-438A-8945-F797-41F233289D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" b="1031"/>
          <a:stretch/>
        </p:blipFill>
        <p:spPr>
          <a:xfrm>
            <a:off x="7523747" y="0"/>
            <a:ext cx="466825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7523747" cy="1325563"/>
          </a:xfrm>
        </p:spPr>
        <p:txBody>
          <a:bodyPr/>
          <a:lstStyle/>
          <a:p>
            <a:pPr algn="ctr"/>
            <a:r>
              <a:rPr lang="en-US" b="1" dirty="0">
                <a:latin typeface="Gill Sans MT" panose="020B0502020104020203" pitchFamily="34" charset="0"/>
              </a:rPr>
              <a:t>Federal Issues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DDF68C8-7D0A-4D43-A0DB-93AB51BDAFE8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8" name="Picture 7" descr="keystone-transp-image-only">
            <a:extLst>
              <a:ext uri="{FF2B5EF4-FFF2-40B4-BE49-F238E27FC236}">
                <a16:creationId xmlns:a16="http://schemas.microsoft.com/office/drawing/2014/main" id="{61A8306D-FB54-A22D-6685-0715FBB0E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01A007-532C-0306-917C-784AFAC07E5D}"/>
              </a:ext>
            </a:extLst>
          </p:cNvPr>
          <p:cNvSpPr txBox="1"/>
          <p:nvPr/>
        </p:nvSpPr>
        <p:spPr>
          <a:xfrm>
            <a:off x="508373" y="1943519"/>
            <a:ext cx="64057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Increase the Maximum Pell Grant</a:t>
            </a:r>
            <a:br>
              <a:rPr lang="en-US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End of Taxation of Pell Grants</a:t>
            </a:r>
            <a:br>
              <a:rPr lang="en-US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Enact Pell Grant Eligibility for Short Term Workforce Education Programs</a:t>
            </a:r>
            <a:br>
              <a:rPr lang="en-US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Reauthorize the Trade Adjustment Assistance Program</a:t>
            </a:r>
            <a:br>
              <a:rPr lang="en-US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Other federal priorities are available on the American Association of Community College’s website (</a:t>
            </a:r>
            <a:r>
              <a:rPr lang="en-US" dirty="0">
                <a:latin typeface="Gill Sans MT" panose="020B0502020104020203" pitchFamily="34" charset="0"/>
                <a:hlinkClick r:id="rId4"/>
              </a:rPr>
              <a:t>www.aacc.nche.edu</a:t>
            </a:r>
            <a:r>
              <a:rPr lang="en-US" dirty="0">
                <a:latin typeface="Gill Sans MT" panose="020B0502020104020203" pitchFamily="34" charset="0"/>
              </a:rPr>
              <a:t>) under “Advocacy” tab</a:t>
            </a:r>
          </a:p>
        </p:txBody>
      </p:sp>
    </p:spTree>
    <p:extLst>
      <p:ext uri="{BB962C8B-B14F-4D97-AF65-F5344CB8AC3E}">
        <p14:creationId xmlns:p14="http://schemas.microsoft.com/office/powerpoint/2010/main" val="10271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217122-D197-2A98-7126-84FB0B337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1" r="14233"/>
          <a:stretch/>
        </p:blipFill>
        <p:spPr>
          <a:xfrm>
            <a:off x="7523747" y="0"/>
            <a:ext cx="466825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5000" y="1817652"/>
            <a:ext cx="51370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15 community colleges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28 campuses and 54 leased </a:t>
            </a:r>
            <a:br>
              <a:rPr lang="en-US" sz="2400" dirty="0">
                <a:latin typeface="Gill Sans MT" panose="020B0502020104020203" pitchFamily="34" charset="0"/>
              </a:rPr>
            </a:br>
            <a:r>
              <a:rPr lang="en-US" sz="2400" dirty="0">
                <a:latin typeface="Gill Sans MT" panose="020B0502020104020203" pitchFamily="34" charset="0"/>
              </a:rPr>
              <a:t>or partner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More than a quarter of a </a:t>
            </a:r>
            <a:br>
              <a:rPr lang="en-US" sz="2400" dirty="0">
                <a:latin typeface="Gill Sans MT" panose="020B0502020104020203" pitchFamily="34" charset="0"/>
              </a:rPr>
            </a:br>
            <a:r>
              <a:rPr lang="en-US" sz="2400" dirty="0">
                <a:latin typeface="Gill Sans MT" panose="020B0502020104020203" pitchFamily="34" charset="0"/>
              </a:rPr>
              <a:t>million students annually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From every county in </a:t>
            </a:r>
            <a:br>
              <a:rPr lang="en-US" sz="2400" dirty="0">
                <a:latin typeface="Gill Sans MT" panose="020B0502020104020203" pitchFamily="34" charset="0"/>
              </a:rPr>
            </a:br>
            <a:r>
              <a:rPr lang="en-US" sz="2400" dirty="0">
                <a:latin typeface="Gill Sans MT" panose="020B0502020104020203" pitchFamily="34" charset="0"/>
              </a:rPr>
              <a:t>the Commonwealth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1CB6DC54-1A5C-6E10-39F0-7C39437C4AE5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8" name="Picture 7" descr="keystone-transp-image-only">
            <a:extLst>
              <a:ext uri="{FF2B5EF4-FFF2-40B4-BE49-F238E27FC236}">
                <a16:creationId xmlns:a16="http://schemas.microsoft.com/office/drawing/2014/main" id="{11D8C1FB-5045-DE3D-13B1-344E90310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A6FFBB1-D667-277D-4520-1ABD0161744C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75237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Gill Sans MT" panose="020B0502020104020203" pitchFamily="34" charset="0"/>
              </a:rPr>
              <a:t>Pennsylvania’s </a:t>
            </a:r>
            <a:br>
              <a:rPr lang="en-US" b="1" dirty="0">
                <a:latin typeface="Gill Sans MT" panose="020B0502020104020203" pitchFamily="34" charset="0"/>
              </a:rPr>
            </a:br>
            <a:r>
              <a:rPr lang="en-US" b="1" dirty="0">
                <a:latin typeface="Gill Sans MT" panose="020B0502020104020203" pitchFamily="34" charset="0"/>
              </a:rPr>
              <a:t>Community Colleges</a:t>
            </a:r>
          </a:p>
        </p:txBody>
      </p:sp>
    </p:spTree>
    <p:extLst>
      <p:ext uri="{BB962C8B-B14F-4D97-AF65-F5344CB8AC3E}">
        <p14:creationId xmlns:p14="http://schemas.microsoft.com/office/powerpoint/2010/main" val="6910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AD88CCF-144B-A5BC-C1F7-BD034CEEE2C2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4" name="Picture 3" descr="keystone-transp-image-only">
            <a:extLst>
              <a:ext uri="{FF2B5EF4-FFF2-40B4-BE49-F238E27FC236}">
                <a16:creationId xmlns:a16="http://schemas.microsoft.com/office/drawing/2014/main" id="{8C4EC835-84D4-2A26-036A-1BA523172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1450037-72FE-9B16-D734-FDAC2EC316C5}"/>
              </a:ext>
            </a:extLst>
          </p:cNvPr>
          <p:cNvSpPr txBox="1">
            <a:spLocks/>
          </p:cNvSpPr>
          <p:nvPr/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Gill Sans MT" panose="020B0502020104020203" pitchFamily="34" charset="0"/>
              </a:rPr>
              <a:t>Looking to the Future… New Possibilities </a:t>
            </a:r>
            <a:br>
              <a:rPr lang="en-US" b="1" dirty="0">
                <a:latin typeface="Gill Sans MT" panose="020B0502020104020203" pitchFamily="34" charset="0"/>
              </a:rPr>
            </a:br>
            <a:r>
              <a:rPr lang="en-US" b="1" dirty="0">
                <a:latin typeface="Gill Sans MT" panose="020B0502020104020203" pitchFamily="34" charset="0"/>
              </a:rPr>
              <a:t>for Pennsylvania Students!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69B89-C9B1-10C9-A9DB-6D26A1C2CE77}"/>
              </a:ext>
            </a:extLst>
          </p:cNvPr>
          <p:cNvSpPr txBox="1"/>
          <p:nvPr/>
        </p:nvSpPr>
        <p:spPr>
          <a:xfrm>
            <a:off x="1748712" y="1776049"/>
            <a:ext cx="86945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0"/>
              </a:rPr>
              <a:t>New Programs</a:t>
            </a:r>
          </a:p>
          <a:p>
            <a:r>
              <a:rPr lang="en-US" dirty="0">
                <a:latin typeface="Gill Sans MT" panose="020B0502020104020203" pitchFamily="34" charset="0"/>
              </a:rPr>
              <a:t>80 new programs for 2022-2023 including: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cyber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cloud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truck service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welding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fire training</a:t>
            </a:r>
          </a:p>
          <a:p>
            <a:endParaRPr lang="en-US" dirty="0">
              <a:latin typeface="Gill Sans MT" panose="020B0502020104020203" pitchFamily="34" charset="0"/>
            </a:endParaRPr>
          </a:p>
          <a:p>
            <a:r>
              <a:rPr lang="en-US" b="1" dirty="0">
                <a:latin typeface="Gill Sans MT" panose="020B0502020104020203" pitchFamily="34" charset="0"/>
              </a:rPr>
              <a:t>New Partnerships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Drexel Promise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RACC &amp; Commonwealth University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Luzerne County Community College &amp; Alvernia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Community College of Philadelphia &amp; Toyota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E0463-B05E-F655-ACBB-AE7730E19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2957" y="1690688"/>
            <a:ext cx="2530331" cy="3795496"/>
          </a:xfrm>
          <a:prstGeom prst="rect">
            <a:avLst/>
          </a:prstGeom>
          <a:ln w="57150">
            <a:solidFill>
              <a:srgbClr val="001F3B"/>
            </a:solidFill>
          </a:ln>
        </p:spPr>
      </p:pic>
    </p:spTree>
    <p:extLst>
      <p:ext uri="{BB962C8B-B14F-4D97-AF65-F5344CB8AC3E}">
        <p14:creationId xmlns:p14="http://schemas.microsoft.com/office/powerpoint/2010/main" val="427416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F2AB5D74-65F5-C82A-1DF5-96978B97218D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4" name="Picture 3" descr="keystone-transp-image-only">
            <a:extLst>
              <a:ext uri="{FF2B5EF4-FFF2-40B4-BE49-F238E27FC236}">
                <a16:creationId xmlns:a16="http://schemas.microsoft.com/office/drawing/2014/main" id="{5EE9FD8B-EA3C-12EA-BAA5-33004973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6">
            <a:extLst>
              <a:ext uri="{FF2B5EF4-FFF2-40B4-BE49-F238E27FC236}">
                <a16:creationId xmlns:a16="http://schemas.microsoft.com/office/drawing/2014/main" id="{8BF33864-C592-A19C-0B41-6A266B59F302}"/>
              </a:ext>
            </a:extLst>
          </p:cNvPr>
          <p:cNvSpPr txBox="1"/>
          <p:nvPr/>
        </p:nvSpPr>
        <p:spPr>
          <a:xfrm>
            <a:off x="10491580" y="6522132"/>
            <a:ext cx="1471295" cy="1583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en-US" sz="950" i="1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Updated September 2022</a:t>
            </a:r>
            <a:endParaRPr lang="en-US" sz="950" dirty="0">
              <a:latin typeface="Franklin Gothic Medium"/>
              <a:cs typeface="Franklin Gothic Medium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9652342-B3EA-3207-E321-7B4CDBFA3B3D}"/>
              </a:ext>
            </a:extLst>
          </p:cNvPr>
          <p:cNvSpPr txBox="1"/>
          <p:nvPr/>
        </p:nvSpPr>
        <p:spPr>
          <a:xfrm>
            <a:off x="1726924" y="6359588"/>
            <a:ext cx="3525629" cy="3250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950" spc="-20" dirty="0">
                <a:solidFill>
                  <a:schemeClr val="bg1"/>
                </a:solidFill>
                <a:latin typeface="Franklin Gothic Medium"/>
                <a:cs typeface="Franklin Gothic Medium"/>
              </a:rPr>
              <a:t>www.pacommunitycolleges.org</a:t>
            </a:r>
          </a:p>
          <a:p>
            <a:pPr marL="12700">
              <a:spcBef>
                <a:spcPts val="95"/>
              </a:spcBef>
            </a:pPr>
            <a:r>
              <a:rPr lang="en-US" sz="950" spc="-20" dirty="0">
                <a:solidFill>
                  <a:schemeClr val="bg1"/>
                </a:solidFill>
                <a:latin typeface="Franklin Gothic Medium"/>
                <a:cs typeface="Franklin Gothic Medium"/>
              </a:rPr>
              <a:t>www.facebook.com/pacommunitycolleges </a:t>
            </a:r>
            <a:r>
              <a:rPr lang="en-US" sz="950" spc="-20" dirty="0">
                <a:solidFill>
                  <a:srgbClr val="F6C604"/>
                </a:solidFill>
                <a:latin typeface="Franklin Gothic Medium"/>
                <a:cs typeface="Franklin Gothic Medium"/>
              </a:rPr>
              <a:t>|</a:t>
            </a:r>
            <a:r>
              <a:rPr lang="en-US" sz="950" spc="-20" dirty="0">
                <a:solidFill>
                  <a:schemeClr val="bg1"/>
                </a:solidFill>
                <a:latin typeface="Franklin Gothic Medium"/>
                <a:cs typeface="Franklin Gothic Medium"/>
              </a:rPr>
              <a:t>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-apple-system"/>
              </a:rPr>
              <a:t>@pacommunitycoll</a:t>
            </a:r>
            <a:endParaRPr sz="95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863856-038C-4E7D-D84E-0681FF509226}"/>
              </a:ext>
            </a:extLst>
          </p:cNvPr>
          <p:cNvSpPr txBox="1">
            <a:spLocks/>
          </p:cNvSpPr>
          <p:nvPr/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Gill Sans MT" panose="020B0502020104020203" pitchFamily="34" charset="0"/>
              </a:rPr>
              <a:t>Q&amp;A and Presenter Information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3DD227-1C82-2A9D-8ADE-CC54F2245EA3}"/>
              </a:ext>
            </a:extLst>
          </p:cNvPr>
          <p:cNvSpPr txBox="1"/>
          <p:nvPr/>
        </p:nvSpPr>
        <p:spPr>
          <a:xfrm>
            <a:off x="1600200" y="1940423"/>
            <a:ext cx="60540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0"/>
              </a:rPr>
              <a:t>Elizabeth A. Bolden</a:t>
            </a:r>
            <a:br>
              <a:rPr lang="en-US" sz="2800" dirty="0">
                <a:latin typeface="Gill Sans MT" panose="020B0502020104020203" pitchFamily="34" charset="0"/>
              </a:rPr>
            </a:br>
            <a:r>
              <a:rPr lang="en-US" sz="2800" dirty="0">
                <a:latin typeface="Gill Sans MT" panose="020B0502020104020203" pitchFamily="34" charset="0"/>
              </a:rPr>
              <a:t>President &amp; CEO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Pennsylvania Commission </a:t>
            </a:r>
            <a:br>
              <a:rPr lang="en-US" sz="2800" dirty="0">
                <a:latin typeface="Gill Sans MT" panose="020B0502020104020203" pitchFamily="34" charset="0"/>
              </a:rPr>
            </a:br>
            <a:r>
              <a:rPr lang="en-US" sz="2800" dirty="0">
                <a:latin typeface="Gill Sans MT" panose="020B0502020104020203" pitchFamily="34" charset="0"/>
              </a:rPr>
              <a:t>for Community Colleges</a:t>
            </a:r>
          </a:p>
          <a:p>
            <a:r>
              <a:rPr lang="en-US" sz="2800" dirty="0">
                <a:latin typeface="Gill Sans MT" panose="020B0502020104020203" pitchFamily="34" charset="0"/>
                <a:hlinkClick r:id="rId3"/>
              </a:rPr>
              <a:t>ebolden@pacommunitycolleges.org</a:t>
            </a:r>
            <a:endParaRPr lang="en-US" sz="2800" dirty="0">
              <a:latin typeface="Gill Sans MT" panose="020B0502020104020203" pitchFamily="34" charset="0"/>
            </a:endParaRPr>
          </a:p>
          <a:p>
            <a:r>
              <a:rPr lang="en-US" sz="2800" dirty="0"/>
              <a:t>717-232-7584 </a:t>
            </a:r>
          </a:p>
        </p:txBody>
      </p:sp>
      <p:pic>
        <p:nvPicPr>
          <p:cNvPr id="12" name="Picture 11" descr="A picture containing person, person, clothing, posing&#10;&#10;Description automatically generated">
            <a:extLst>
              <a:ext uri="{FF2B5EF4-FFF2-40B4-BE49-F238E27FC236}">
                <a16:creationId xmlns:a16="http://schemas.microsoft.com/office/drawing/2014/main" id="{52155534-A89B-4BE4-1F67-D96975AFF2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5"/>
          <a:stretch/>
        </p:blipFill>
        <p:spPr>
          <a:xfrm>
            <a:off x="7389389" y="1524669"/>
            <a:ext cx="3062215" cy="3719135"/>
          </a:xfrm>
          <a:prstGeom prst="rect">
            <a:avLst/>
          </a:prstGeom>
          <a:ln w="57150">
            <a:solidFill>
              <a:srgbClr val="03233C"/>
            </a:solidFill>
          </a:ln>
        </p:spPr>
      </p:pic>
    </p:spTree>
    <p:extLst>
      <p:ext uri="{BB962C8B-B14F-4D97-AF65-F5344CB8AC3E}">
        <p14:creationId xmlns:p14="http://schemas.microsoft.com/office/powerpoint/2010/main" val="164633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tree, outdoor, person&#10;&#10;Description automatically generated">
            <a:extLst>
              <a:ext uri="{FF2B5EF4-FFF2-40B4-BE49-F238E27FC236}">
                <a16:creationId xmlns:a16="http://schemas.microsoft.com/office/drawing/2014/main" id="{D289A662-86B6-2123-0354-E82DBA613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32"/>
          <a:stretch/>
        </p:blipFill>
        <p:spPr>
          <a:xfrm>
            <a:off x="-2" y="1799552"/>
            <a:ext cx="12192000" cy="5072743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E772658-6813-D5BD-73B6-E30C85B2503D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5706BACB-C723-B5C2-9FB1-88B6F8EB9A6F}"/>
              </a:ext>
            </a:extLst>
          </p:cNvPr>
          <p:cNvSpPr txBox="1"/>
          <p:nvPr/>
        </p:nvSpPr>
        <p:spPr>
          <a:xfrm>
            <a:off x="10491580" y="6522132"/>
            <a:ext cx="1471295" cy="1583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en-US" sz="950" i="1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Updated September 2022</a:t>
            </a:r>
            <a:endParaRPr lang="en-US" sz="950" dirty="0">
              <a:latin typeface="Franklin Gothic Medium"/>
              <a:cs typeface="Franklin Gothic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4C0C51-50CA-CCEA-9BF2-1C02C6D49A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05" y="321571"/>
            <a:ext cx="5555188" cy="1089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6EFBE8-2FBE-522A-7394-94FA9AAB321F}"/>
              </a:ext>
            </a:extLst>
          </p:cNvPr>
          <p:cNvSpPr txBox="1"/>
          <p:nvPr/>
        </p:nvSpPr>
        <p:spPr>
          <a:xfrm>
            <a:off x="0" y="3215227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u="none" dirty="0">
                <a:solidFill>
                  <a:srgbClr val="001F3B"/>
                </a:solidFill>
                <a:latin typeface="Gill Sans MT" panose="020B0502020104020203" pitchFamily="34" charset="0"/>
              </a:rPr>
              <a:t>Thank you!</a:t>
            </a:r>
          </a:p>
        </p:txBody>
      </p:sp>
      <p:pic>
        <p:nvPicPr>
          <p:cNvPr id="7" name="Picture 7" descr="keystone-transp-image-only">
            <a:extLst>
              <a:ext uri="{FF2B5EF4-FFF2-40B4-BE49-F238E27FC236}">
                <a16:creationId xmlns:a16="http://schemas.microsoft.com/office/drawing/2014/main" id="{1E725D88-3179-051F-22AF-DBE7B9A1B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F3568862-F2D5-CAB7-4C85-499738B930B8}"/>
              </a:ext>
            </a:extLst>
          </p:cNvPr>
          <p:cNvSpPr txBox="1"/>
          <p:nvPr/>
        </p:nvSpPr>
        <p:spPr>
          <a:xfrm>
            <a:off x="1726924" y="6359588"/>
            <a:ext cx="3525629" cy="3250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950" spc="-20" dirty="0">
                <a:solidFill>
                  <a:schemeClr val="bg1"/>
                </a:solidFill>
                <a:latin typeface="Franklin Gothic Medium"/>
                <a:cs typeface="Franklin Gothic Medium"/>
              </a:rPr>
              <a:t>www.pacommunitycolleges.org</a:t>
            </a:r>
          </a:p>
          <a:p>
            <a:pPr marL="12700">
              <a:spcBef>
                <a:spcPts val="95"/>
              </a:spcBef>
            </a:pPr>
            <a:r>
              <a:rPr lang="en-US" sz="950" spc="-20" dirty="0">
                <a:solidFill>
                  <a:schemeClr val="bg1"/>
                </a:solidFill>
                <a:latin typeface="Franklin Gothic Medium"/>
                <a:cs typeface="Franklin Gothic Medium"/>
              </a:rPr>
              <a:t>www.facebook.com/pacommunitycolleges </a:t>
            </a:r>
            <a:r>
              <a:rPr lang="en-US" sz="950" spc="-20" dirty="0">
                <a:solidFill>
                  <a:srgbClr val="F6C604"/>
                </a:solidFill>
                <a:latin typeface="Franklin Gothic Medium"/>
                <a:cs typeface="Franklin Gothic Medium"/>
              </a:rPr>
              <a:t>|</a:t>
            </a:r>
            <a:r>
              <a:rPr lang="en-US" sz="950" spc="-20" dirty="0">
                <a:solidFill>
                  <a:schemeClr val="bg1"/>
                </a:solidFill>
                <a:latin typeface="Franklin Gothic Medium"/>
                <a:cs typeface="Franklin Gothic Medium"/>
              </a:rPr>
              <a:t>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-apple-system"/>
              </a:rPr>
              <a:t>@pacommunitycoll</a:t>
            </a:r>
            <a:endParaRPr sz="95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4681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Gill Sans MT" panose="020B0502020104020203" pitchFamily="34" charset="0"/>
              </a:rPr>
              <a:t>Pennsylvania Community College </a:t>
            </a:r>
            <a:br>
              <a:rPr lang="en-US" b="1" dirty="0">
                <a:latin typeface="Gill Sans MT" panose="020B0502020104020203" pitchFamily="34" charset="0"/>
              </a:rPr>
            </a:br>
            <a:r>
              <a:rPr lang="en-US" b="1" dirty="0">
                <a:latin typeface="Gill Sans MT" panose="020B0502020104020203" pitchFamily="34" charset="0"/>
              </a:rPr>
              <a:t>Student Demographics (2021)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6969" y="2364085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63% Female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37% Male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20707" y="2444812"/>
            <a:ext cx="2541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Average Age: 25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4601" y="2017215"/>
            <a:ext cx="1144537" cy="131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2283916"/>
            <a:ext cx="1363367" cy="105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110" y="2017215"/>
            <a:ext cx="18669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77757" y="4489618"/>
            <a:ext cx="1866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69% Part-Time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31% Full-Time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3955534"/>
            <a:ext cx="1714501" cy="171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086869" y="4275943"/>
            <a:ext cx="96863" cy="1144047"/>
            <a:chOff x="1503336" y="3732753"/>
            <a:chExt cx="96863" cy="1144047"/>
          </a:xfrm>
        </p:grpSpPr>
        <p:pic>
          <p:nvPicPr>
            <p:cNvPr id="20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3336" y="3732753"/>
              <a:ext cx="96863" cy="647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503336" y="4305299"/>
              <a:ext cx="96863" cy="5715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45" y="4145880"/>
            <a:ext cx="1454623" cy="1333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08759" y="4275566"/>
            <a:ext cx="2514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60% of Credits Earned are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42% Minorities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4,000+ Veterans 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BDDCA647-F163-044A-2034-754DECC20B26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11" name="Picture 7" descr="keystone-transp-image-only">
            <a:extLst>
              <a:ext uri="{FF2B5EF4-FFF2-40B4-BE49-F238E27FC236}">
                <a16:creationId xmlns:a16="http://schemas.microsoft.com/office/drawing/2014/main" id="{AAA4F80A-9063-2C86-910E-002D57439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23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90701" y="1530341"/>
            <a:ext cx="46481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In 2020-21 more than 70,000 credit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students received financial aid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PA State Grant Awards: 18,665 awards totaling $22.7M in 2020-21</a:t>
            </a:r>
          </a:p>
          <a:p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PA community college students received over $444.5M in financial aid awards in FY 2017-18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Pell Grants: 56,010 recipients received $189.6M in 2017-18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In 2017-18,  the average Pennsylvania community college Pell recipient received $3,174 in aid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255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latin typeface="Gill Sans MT" panose="020B0502020104020203" pitchFamily="34" charset="0"/>
              </a:rPr>
              <a:t>Paying for Their Education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3200" y="2895600"/>
            <a:ext cx="3314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Gill Sans MT" panose="020B0502020104020203" pitchFamily="34" charset="0"/>
              </a:rPr>
              <a:t>Where they come from (2018):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65% from households earning below PA median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50% earn less than $30,000 per year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140" y="4489847"/>
            <a:ext cx="1583771" cy="32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702" y="4263255"/>
            <a:ext cx="1133475" cy="55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139" y="4591231"/>
            <a:ext cx="1752600" cy="141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73200" y="1524001"/>
            <a:ext cx="392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Gill Sans MT" panose="020B0502020104020203" pitchFamily="34" charset="0"/>
              </a:rPr>
              <a:t>Who receives financial aid (2018):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45% of all credit students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71% of full-time credit students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41% of part-time students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CCFF09F-B17C-E433-29D0-01E1D10EFF92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10" name="Picture 7" descr="keystone-transp-image-only">
            <a:extLst>
              <a:ext uri="{FF2B5EF4-FFF2-40B4-BE49-F238E27FC236}">
                <a16:creationId xmlns:a16="http://schemas.microsoft.com/office/drawing/2014/main" id="{3656C160-ADCB-45B0-E88C-C8E5CD962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5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11806 L -0.00833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65125"/>
            <a:ext cx="12191999" cy="1325563"/>
          </a:xfrm>
        </p:spPr>
        <p:txBody>
          <a:bodyPr/>
          <a:lstStyle/>
          <a:p>
            <a:pPr algn="ctr"/>
            <a:r>
              <a:rPr lang="en-US" b="1" dirty="0">
                <a:latin typeface="Gill Sans MT" panose="020B0502020104020203" pitchFamily="34" charset="0"/>
              </a:rPr>
              <a:t>What Are They Studying?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400" y="1457236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Gill Sans MT" panose="020B0502020104020203" pitchFamily="34" charset="0"/>
              </a:rPr>
              <a:t>By the numbers (2021):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40% STEM-H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76% aligned with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High Priority Occupations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7400" y="2910617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Gill Sans MT" panose="020B0502020104020203" pitchFamily="34" charset="0"/>
              </a:rPr>
              <a:t>Onward and Upward (2021):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31,000+ transfer every year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6430" y="3810001"/>
            <a:ext cx="4049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Gill Sans MT" panose="020B0502020104020203" pitchFamily="34" charset="0"/>
              </a:rPr>
              <a:t>Laying the Foundation for Success (2021):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More than 18,000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dual enrollment students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387"/>
            <a:ext cx="2699757" cy="248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11C8261C-42E4-CBB5-A7AA-A9942A2F1863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10" name="Picture 7" descr="keystone-transp-image-only">
            <a:extLst>
              <a:ext uri="{FF2B5EF4-FFF2-40B4-BE49-F238E27FC236}">
                <a16:creationId xmlns:a16="http://schemas.microsoft.com/office/drawing/2014/main" id="{B28BA572-DBBF-26AB-E467-2361BEF35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89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Gill Sans MT" panose="020B0502020104020203" pitchFamily="34" charset="0"/>
              </a:rPr>
              <a:t>PA Community Colleges Awarded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9800" y="1676401"/>
            <a:ext cx="40986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16,403 total awards in 2020-21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40% in STEM-H in 2020-21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13,264 associate degrees in 2020-21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1,700 associate degrees in Nursing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during 2017-18 academic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NCLEX first-time pass rate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PA community colleges: 91%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Nationwide: 88%</a:t>
            </a:r>
          </a:p>
          <a:p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295" y="2704780"/>
            <a:ext cx="3011581" cy="324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5319">
            <a:off x="9021661" y="1788496"/>
            <a:ext cx="4762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52292">
            <a:off x="8204618" y="2276770"/>
            <a:ext cx="476250" cy="70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B9C924DC-F46C-DA81-85B0-F0B7D08F183E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5" name="Picture 7" descr="keystone-transp-image-only">
            <a:extLst>
              <a:ext uri="{FF2B5EF4-FFF2-40B4-BE49-F238E27FC236}">
                <a16:creationId xmlns:a16="http://schemas.microsoft.com/office/drawing/2014/main" id="{872AE8E4-32F6-87E6-D752-87A967F40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20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" dur="3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autoRev="1" fill="remove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66667E-6 -4.44444E-6 L -0.00104 -0.301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178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latin typeface="Gill Sans MT" panose="020B0502020104020203" pitchFamily="34" charset="0"/>
              </a:rPr>
              <a:t>Statewide Economic Impact (2016-17)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000" y="1682741"/>
            <a:ext cx="51370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Employ 25,000 individuals statewide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Adding $679M to the Commonwealth’s economy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Students and alumni contributed $13.6B in additional income in FY16-17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Net Present Value (NPV) of tax revenue </a:t>
            </a:r>
            <a:br>
              <a:rPr lang="en-US" dirty="0">
                <a:latin typeface="Gill Sans MT" panose="020B0502020104020203" pitchFamily="34" charset="0"/>
              </a:rPr>
            </a:br>
            <a:r>
              <a:rPr lang="en-US" dirty="0">
                <a:latin typeface="Gill Sans MT" panose="020B0502020104020203" pitchFamily="34" charset="0"/>
              </a:rPr>
              <a:t>of students = $1.6B</a:t>
            </a:r>
          </a:p>
          <a:p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Saves PA taxpayers millions through reduced demand on government-funded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887" y="2547469"/>
            <a:ext cx="35623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ACB103C1-7CD3-F2E4-4889-86CE939EFC37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8" name="Picture 7" descr="keystone-transp-image-only">
            <a:extLst>
              <a:ext uri="{FF2B5EF4-FFF2-40B4-BE49-F238E27FC236}">
                <a16:creationId xmlns:a16="http://schemas.microsoft.com/office/drawing/2014/main" id="{89705D3C-DF93-107D-E362-5CC9795AC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67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A5656EF0-438A-8945-F797-41F233289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2" r="18519"/>
          <a:stretch/>
        </p:blipFill>
        <p:spPr>
          <a:xfrm>
            <a:off x="7523747" y="0"/>
            <a:ext cx="466825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7523747" cy="1325563"/>
          </a:xfrm>
        </p:spPr>
        <p:txBody>
          <a:bodyPr/>
          <a:lstStyle/>
          <a:p>
            <a:pPr algn="ctr"/>
            <a:r>
              <a:rPr lang="en-US" b="1" dirty="0">
                <a:latin typeface="Gill Sans MT" panose="020B0502020104020203" pitchFamily="34" charset="0"/>
              </a:rPr>
              <a:t>Regional Economic </a:t>
            </a:r>
            <a:br>
              <a:rPr lang="en-US" b="1" dirty="0">
                <a:latin typeface="Gill Sans MT" panose="020B0502020104020203" pitchFamily="34" charset="0"/>
              </a:rPr>
            </a:br>
            <a:r>
              <a:rPr lang="en-US" b="1" dirty="0">
                <a:latin typeface="Gill Sans MT" panose="020B0502020104020203" pitchFamily="34" charset="0"/>
              </a:rPr>
              <a:t>Impact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DDF68C8-7D0A-4D43-A0DB-93AB51BDAFE8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8" name="Picture 7" descr="keystone-transp-image-only">
            <a:extLst>
              <a:ext uri="{FF2B5EF4-FFF2-40B4-BE49-F238E27FC236}">
                <a16:creationId xmlns:a16="http://schemas.microsoft.com/office/drawing/2014/main" id="{61A8306D-FB54-A22D-6685-0715FBB0E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01A007-532C-0306-917C-784AFAC07E5D}"/>
              </a:ext>
            </a:extLst>
          </p:cNvPr>
          <p:cNvSpPr txBox="1"/>
          <p:nvPr/>
        </p:nvSpPr>
        <p:spPr>
          <a:xfrm>
            <a:off x="508373" y="1943519"/>
            <a:ext cx="640577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0"/>
              </a:rPr>
              <a:t>Montgomery County Community College</a:t>
            </a:r>
            <a:br>
              <a:rPr lang="en-US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Students gained $4.40 in lifetime earnings, an average rate of return of 16.9%</a:t>
            </a:r>
            <a:br>
              <a:rPr lang="en-US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Taxpayers gained $2.20 in added tax revenue and public sector savings, an average rate of return of 5.0%</a:t>
            </a:r>
            <a:br>
              <a:rPr lang="en-US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Generated $674.3 million in total income in regional economy in 2020-21</a:t>
            </a:r>
            <a:br>
              <a:rPr lang="en-US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Supported 7,882 total jobs (1,260 at the college)</a:t>
            </a:r>
            <a:br>
              <a:rPr lang="en-US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r>
              <a:rPr lang="en-US" sz="1100" i="1" dirty="0">
                <a:latin typeface="Gill Sans MT" panose="020B0502020104020203" pitchFamily="34" charset="0"/>
              </a:rPr>
              <a:t>				            (source: EMSI/</a:t>
            </a:r>
            <a:r>
              <a:rPr lang="en-US" sz="1100" i="1" dirty="0" err="1">
                <a:latin typeface="Gill Sans MT" panose="020B0502020104020203" pitchFamily="34" charset="0"/>
              </a:rPr>
              <a:t>burningglass</a:t>
            </a:r>
            <a:r>
              <a:rPr lang="en-US" sz="1100" i="1" dirty="0">
                <a:latin typeface="Gill Sans MT" panose="020B0502020104020203" pitchFamily="34" charset="0"/>
              </a:rPr>
              <a:t>, June 2022)</a:t>
            </a:r>
          </a:p>
        </p:txBody>
      </p:sp>
    </p:spTree>
    <p:extLst>
      <p:ext uri="{BB962C8B-B14F-4D97-AF65-F5344CB8AC3E}">
        <p14:creationId xmlns:p14="http://schemas.microsoft.com/office/powerpoint/2010/main" val="12795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656EF0-438A-8945-F797-41F233289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7" t="7623" r="31085" b="-6687"/>
          <a:stretch/>
        </p:blipFill>
        <p:spPr>
          <a:xfrm>
            <a:off x="7523747" y="0"/>
            <a:ext cx="4668253" cy="6793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7523747" cy="1325563"/>
          </a:xfrm>
        </p:spPr>
        <p:txBody>
          <a:bodyPr/>
          <a:lstStyle/>
          <a:p>
            <a:pPr algn="ctr"/>
            <a:r>
              <a:rPr lang="en-US" b="1" dirty="0">
                <a:latin typeface="Gill Sans MT" panose="020B0502020104020203" pitchFamily="34" charset="0"/>
              </a:rPr>
              <a:t>Regional Economic </a:t>
            </a:r>
            <a:br>
              <a:rPr lang="en-US" b="1" dirty="0">
                <a:latin typeface="Gill Sans MT" panose="020B0502020104020203" pitchFamily="34" charset="0"/>
              </a:rPr>
            </a:br>
            <a:r>
              <a:rPr lang="en-US" b="1" dirty="0">
                <a:latin typeface="Gill Sans MT" panose="020B0502020104020203" pitchFamily="34" charset="0"/>
              </a:rPr>
              <a:t>Impact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DDF68C8-7D0A-4D43-A0DB-93AB51BDAFE8}"/>
              </a:ext>
            </a:extLst>
          </p:cNvPr>
          <p:cNvSpPr/>
          <p:nvPr/>
        </p:nvSpPr>
        <p:spPr>
          <a:xfrm>
            <a:off x="0" y="6200562"/>
            <a:ext cx="12192000" cy="671733"/>
          </a:xfrm>
          <a:custGeom>
            <a:avLst/>
            <a:gdLst/>
            <a:ahLst/>
            <a:cxnLst/>
            <a:rect l="l" t="t" r="r" b="b"/>
            <a:pathLst>
              <a:path w="9144000" h="685800">
                <a:moveTo>
                  <a:pt x="0" y="685800"/>
                </a:moveTo>
                <a:lnTo>
                  <a:pt x="9144000" y="6858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3233C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1F3B"/>
              </a:solidFill>
            </a:endParaRPr>
          </a:p>
        </p:txBody>
      </p:sp>
      <p:pic>
        <p:nvPicPr>
          <p:cNvPr id="8" name="Picture 7" descr="keystone-transp-image-only">
            <a:extLst>
              <a:ext uri="{FF2B5EF4-FFF2-40B4-BE49-F238E27FC236}">
                <a16:creationId xmlns:a16="http://schemas.microsoft.com/office/drawing/2014/main" id="{61A8306D-FB54-A22D-6685-0715FBB0E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8" y="6038125"/>
            <a:ext cx="1284332" cy="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01A007-532C-0306-917C-784AFAC07E5D}"/>
              </a:ext>
            </a:extLst>
          </p:cNvPr>
          <p:cNvSpPr txBox="1"/>
          <p:nvPr/>
        </p:nvSpPr>
        <p:spPr>
          <a:xfrm>
            <a:off x="508373" y="1943519"/>
            <a:ext cx="6405774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0"/>
              </a:rPr>
              <a:t>Community College of Allegheny County</a:t>
            </a:r>
            <a:br>
              <a:rPr lang="en-US" b="1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Students gained $4.70 in higher future earnings for every dollar invested in their education for an average annual rate of return of 19.7%</a:t>
            </a:r>
            <a:br>
              <a:rPr lang="en-US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Added $1.3 billion in income to Allegheny County economy</a:t>
            </a:r>
            <a:br>
              <a:rPr lang="en-US" dirty="0">
                <a:latin typeface="Gill Sans MT" panose="020B0502020104020203" pitchFamily="34" charset="0"/>
              </a:rPr>
            </a:b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Supported 15,705 jobs in 2019-2020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Taxpayers gained $2.50 in added tax revenue and public sector savings, an average rate of return of 8.2% </a:t>
            </a:r>
          </a:p>
          <a:p>
            <a:r>
              <a:rPr lang="en-US" i="1" dirty="0">
                <a:latin typeface="Gill Sans MT" panose="020B0502020104020203" pitchFamily="34" charset="0"/>
              </a:rPr>
              <a:t>    </a:t>
            </a:r>
          </a:p>
          <a:p>
            <a:r>
              <a:rPr lang="en-US" sz="1100" i="1" dirty="0">
                <a:latin typeface="Gill Sans MT" panose="020B0502020104020203" pitchFamily="34" charset="0"/>
              </a:rPr>
              <a:t>			                       (source: Community College of Allegheny County)</a:t>
            </a:r>
          </a:p>
          <a:p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87612EBCB3C241BA8303AA1194B5B3" ma:contentTypeVersion="16" ma:contentTypeDescription="Create a new document." ma:contentTypeScope="" ma:versionID="c77ded4aa57b58cc385cf274d8d7e5a3">
  <xsd:schema xmlns:xsd="http://www.w3.org/2001/XMLSchema" xmlns:xs="http://www.w3.org/2001/XMLSchema" xmlns:p="http://schemas.microsoft.com/office/2006/metadata/properties" xmlns:ns2="9e22b40b-6ab1-4c9e-9dbe-9372d6d6d66d" xmlns:ns3="b77a34f5-7f64-4e90-b1f9-0c725a79e417" targetNamespace="http://schemas.microsoft.com/office/2006/metadata/properties" ma:root="true" ma:fieldsID="d022a293c765a95ffd61612f49cb8fe3" ns2:_="" ns3:_="">
    <xsd:import namespace="9e22b40b-6ab1-4c9e-9dbe-9372d6d6d66d"/>
    <xsd:import namespace="b77a34f5-7f64-4e90-b1f9-0c725a79e4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22b40b-6ab1-4c9e-9dbe-9372d6d6d6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44f1f3b-6dd5-4635-ba68-fef231aa07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7a34f5-7f64-4e90-b1f9-0c725a79e41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f3bc77d-77f4-4b42-81fb-2b719100ecbc}" ma:internalName="TaxCatchAll" ma:showField="CatchAllData" ma:web="b77a34f5-7f64-4e90-b1f9-0c725a79e4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e22b40b-6ab1-4c9e-9dbe-9372d6d6d66d">
      <Terms xmlns="http://schemas.microsoft.com/office/infopath/2007/PartnerControls"/>
    </lcf76f155ced4ddcb4097134ff3c332f>
    <TaxCatchAll xmlns="b77a34f5-7f64-4e90-b1f9-0c725a79e41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8E34D2-2BD4-4D87-A552-B053EE3D24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22b40b-6ab1-4c9e-9dbe-9372d6d6d66d"/>
    <ds:schemaRef ds:uri="b77a34f5-7f64-4e90-b1f9-0c725a79e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36E081-C9C8-4C66-8F52-66402D9815B6}">
  <ds:schemaRefs>
    <ds:schemaRef ds:uri="http://schemas.microsoft.com/office/2006/metadata/properties"/>
    <ds:schemaRef ds:uri="http://schemas.microsoft.com/office/infopath/2007/PartnerControls"/>
    <ds:schemaRef ds:uri="9e22b40b-6ab1-4c9e-9dbe-9372d6d6d66d"/>
    <ds:schemaRef ds:uri="b77a34f5-7f64-4e90-b1f9-0c725a79e417"/>
  </ds:schemaRefs>
</ds:datastoreItem>
</file>

<file path=customXml/itemProps3.xml><?xml version="1.0" encoding="utf-8"?>
<ds:datastoreItem xmlns:ds="http://schemas.openxmlformats.org/officeDocument/2006/customXml" ds:itemID="{7000AD42-7294-4999-8322-BE876A4447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2710</TotalTime>
  <Words>1103</Words>
  <Application>Microsoft Office PowerPoint</Application>
  <PresentationFormat>Widescreen</PresentationFormat>
  <Paragraphs>160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-apple-system</vt:lpstr>
      <vt:lpstr>Arial</vt:lpstr>
      <vt:lpstr>Calibri</vt:lpstr>
      <vt:lpstr>Calibri Light</vt:lpstr>
      <vt:lpstr>Franklin Gothic Medium</vt:lpstr>
      <vt:lpstr>Gill Sans MT</vt:lpstr>
      <vt:lpstr>Office Theme</vt:lpstr>
      <vt:lpstr>PowerPoint Presentation</vt:lpstr>
      <vt:lpstr>PowerPoint Presentation</vt:lpstr>
      <vt:lpstr>Pennsylvania Community College  Student Demographics (2021)</vt:lpstr>
      <vt:lpstr>Paying for Their Education</vt:lpstr>
      <vt:lpstr>What Are They Studying?</vt:lpstr>
      <vt:lpstr>PA Community Colleges Awarded</vt:lpstr>
      <vt:lpstr>Statewide Economic Impact (2016-17)</vt:lpstr>
      <vt:lpstr>Regional Economic  Impact</vt:lpstr>
      <vt:lpstr>Regional Economic  Impact</vt:lpstr>
      <vt:lpstr>Regional Economic  Impact</vt:lpstr>
      <vt:lpstr>PowerPoint Presentation</vt:lpstr>
      <vt:lpstr>Enrollment by Sector (2018 Data)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Debt</vt:lpstr>
      <vt:lpstr>Federal Issues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Simpson</dc:creator>
  <cp:lastModifiedBy>Carolyn Simpson</cp:lastModifiedBy>
  <cp:revision>4</cp:revision>
  <dcterms:created xsi:type="dcterms:W3CDTF">2022-10-03T16:42:44Z</dcterms:created>
  <dcterms:modified xsi:type="dcterms:W3CDTF">2022-10-06T20:01:44Z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0x0101002F87612EBCB3C241BA8303AA1194B5B3</vt:lpwstr>
  </property>
</Properties>
</file>