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5"/>
  </p:notesMasterIdLst>
  <p:sldIdLst>
    <p:sldId id="256" r:id="rId5"/>
    <p:sldId id="257" r:id="rId6"/>
    <p:sldId id="259" r:id="rId7"/>
    <p:sldId id="260" r:id="rId8"/>
    <p:sldId id="261" r:id="rId9"/>
    <p:sldId id="262" r:id="rId10"/>
    <p:sldId id="263" r:id="rId11"/>
    <p:sldId id="264" r:id="rId12"/>
    <p:sldId id="265" r:id="rId13"/>
    <p:sldId id="258" r:id="rId1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599" autoAdjust="0"/>
    <p:restoredTop sz="76028" autoAdjust="0"/>
  </p:normalViewPr>
  <p:slideViewPr>
    <p:cSldViewPr>
      <p:cViewPr varScale="1">
        <p:scale>
          <a:sx n="65" d="100"/>
          <a:sy n="65" d="100"/>
        </p:scale>
        <p:origin x="1954" y="48"/>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presProps" Target="presProps.xml"/><Relationship Id="rId20" Type="http://schemas.microsoft.com/office/2016/11/relationships/changesInfo" Target="changesInfos/changesInfo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notesMaster" Target="notesMasters/notesMaster1.xml"/><Relationship Id="rId10" Type="http://schemas.openxmlformats.org/officeDocument/2006/relationships/slide" Target="slides/slide6.xml"/><Relationship Id="rId19"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Dotts, Michael" userId="4831f653-f2ab-4aec-86b9-4506eaefa086" providerId="ADAL" clId="{0D73D843-C89A-4558-A002-D3F0F2B6F47A}"/>
    <pc:docChg chg="undo custSel modSld">
      <pc:chgData name="Dotts, Michael" userId="4831f653-f2ab-4aec-86b9-4506eaefa086" providerId="ADAL" clId="{0D73D843-C89A-4558-A002-D3F0F2B6F47A}" dt="2022-10-12T11:56:58.193" v="38" actId="6549"/>
      <pc:docMkLst>
        <pc:docMk/>
      </pc:docMkLst>
      <pc:sldChg chg="modNotesTx">
        <pc:chgData name="Dotts, Michael" userId="4831f653-f2ab-4aec-86b9-4506eaefa086" providerId="ADAL" clId="{0D73D843-C89A-4558-A002-D3F0F2B6F47A}" dt="2022-10-12T11:45:20.229" v="2" actId="6549"/>
        <pc:sldMkLst>
          <pc:docMk/>
          <pc:sldMk cId="3294783157" sldId="257"/>
        </pc:sldMkLst>
      </pc:sldChg>
      <pc:sldChg chg="modNotesTx">
        <pc:chgData name="Dotts, Michael" userId="4831f653-f2ab-4aec-86b9-4506eaefa086" providerId="ADAL" clId="{0D73D843-C89A-4558-A002-D3F0F2B6F47A}" dt="2022-10-12T11:45:33.933" v="3" actId="20577"/>
        <pc:sldMkLst>
          <pc:docMk/>
          <pc:sldMk cId="3453037468" sldId="259"/>
        </pc:sldMkLst>
      </pc:sldChg>
      <pc:sldChg chg="modNotesTx">
        <pc:chgData name="Dotts, Michael" userId="4831f653-f2ab-4aec-86b9-4506eaefa086" providerId="ADAL" clId="{0D73D843-C89A-4558-A002-D3F0F2B6F47A}" dt="2022-10-12T11:53:20.088" v="15" actId="6549"/>
        <pc:sldMkLst>
          <pc:docMk/>
          <pc:sldMk cId="2071079983" sldId="260"/>
        </pc:sldMkLst>
      </pc:sldChg>
      <pc:sldChg chg="modNotesTx">
        <pc:chgData name="Dotts, Michael" userId="4831f653-f2ab-4aec-86b9-4506eaefa086" providerId="ADAL" clId="{0D73D843-C89A-4558-A002-D3F0F2B6F47A}" dt="2022-10-12T11:53:50.564" v="32" actId="6549"/>
        <pc:sldMkLst>
          <pc:docMk/>
          <pc:sldMk cId="371019807" sldId="261"/>
        </pc:sldMkLst>
      </pc:sldChg>
      <pc:sldChg chg="modNotesTx">
        <pc:chgData name="Dotts, Michael" userId="4831f653-f2ab-4aec-86b9-4506eaefa086" providerId="ADAL" clId="{0D73D843-C89A-4558-A002-D3F0F2B6F47A}" dt="2022-10-12T11:55:59.229" v="37" actId="6549"/>
        <pc:sldMkLst>
          <pc:docMk/>
          <pc:sldMk cId="2210830628" sldId="262"/>
        </pc:sldMkLst>
      </pc:sldChg>
      <pc:sldChg chg="modNotesTx">
        <pc:chgData name="Dotts, Michael" userId="4831f653-f2ab-4aec-86b9-4506eaefa086" providerId="ADAL" clId="{0D73D843-C89A-4558-A002-D3F0F2B6F47A}" dt="2022-10-12T11:56:58.193" v="38" actId="6549"/>
        <pc:sldMkLst>
          <pc:docMk/>
          <pc:sldMk cId="891652593" sldId="264"/>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3EEBFCE-E1AD-4C66-8436-2B8546317258}" type="datetimeFigureOut">
              <a:rPr lang="en-US" smtClean="0"/>
              <a:t>10/12/2022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C0DDAA2-1C43-4F84-BCB8-BB799C3B521C}" type="slidenum">
              <a:rPr lang="en-US" smtClean="0"/>
              <a:t>‹#›</a:t>
            </a:fld>
            <a:endParaRPr lang="en-US"/>
          </a:p>
        </p:txBody>
      </p:sp>
    </p:spTree>
    <p:extLst>
      <p:ext uri="{BB962C8B-B14F-4D97-AF65-F5344CB8AC3E}">
        <p14:creationId xmlns:p14="http://schemas.microsoft.com/office/powerpoint/2010/main" val="418307438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800" dirty="0">
                <a:effectLst/>
                <a:latin typeface="Arial" panose="020B0604020202020204" pitchFamily="34" charset="0"/>
                <a:ea typeface="Calibri" panose="020F0502020204030204" pitchFamily="34" charset="0"/>
                <a:cs typeface="Times New Roman" panose="02020603050405020304" pitchFamily="18" charset="0"/>
              </a:rPr>
              <a:t>They are open-access institutions intended to provide academic services to the entire community, regardless of prior academic achievement. It is the intent of the State Board that these institutions shall be widely comprehensive, providing for all of the educational requirements of the community.</a:t>
            </a:r>
          </a:p>
          <a:p>
            <a:endParaRPr lang="en-US" sz="1800" dirty="0">
              <a:effectLst/>
              <a:latin typeface="Arial" panose="020B0604020202020204" pitchFamily="34"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3C0DDAA2-1C43-4F84-BCB8-BB799C3B521C}" type="slidenum">
              <a:rPr lang="en-US" smtClean="0"/>
              <a:t>2</a:t>
            </a:fld>
            <a:endParaRPr lang="en-US"/>
          </a:p>
        </p:txBody>
      </p:sp>
    </p:spTree>
    <p:extLst>
      <p:ext uri="{BB962C8B-B14F-4D97-AF65-F5344CB8AC3E}">
        <p14:creationId xmlns:p14="http://schemas.microsoft.com/office/powerpoint/2010/main" val="363715974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Local sponsor: County, school district, municipalities, combination of types.  Multiple counties or school districts serve as a singe unit with each county or school district being a member of the local sponsor.  </a:t>
            </a:r>
          </a:p>
          <a:p>
            <a:r>
              <a:rPr lang="en-US" dirty="0"/>
              <a:t>The college is considered an instrumentality of the local sponsor but is a distinct, independent unit free of legislative, executive and administrative control of the sponsoring body. The local sponsors exert their local control through the appointment of board members and approval of the annual budget.</a:t>
            </a:r>
          </a:p>
        </p:txBody>
      </p:sp>
      <p:sp>
        <p:nvSpPr>
          <p:cNvPr id="4" name="Slide Number Placeholder 3"/>
          <p:cNvSpPr>
            <a:spLocks noGrp="1"/>
          </p:cNvSpPr>
          <p:nvPr>
            <p:ph type="sldNum" sz="quarter" idx="5"/>
          </p:nvPr>
        </p:nvSpPr>
        <p:spPr/>
        <p:txBody>
          <a:bodyPr/>
          <a:lstStyle/>
          <a:p>
            <a:fld id="{3C0DDAA2-1C43-4F84-BCB8-BB799C3B521C}" type="slidenum">
              <a:rPr lang="en-US" smtClean="0"/>
              <a:t>3</a:t>
            </a:fld>
            <a:endParaRPr lang="en-US"/>
          </a:p>
        </p:txBody>
      </p:sp>
    </p:spTree>
    <p:extLst>
      <p:ext uri="{BB962C8B-B14F-4D97-AF65-F5344CB8AC3E}">
        <p14:creationId xmlns:p14="http://schemas.microsoft.com/office/powerpoint/2010/main" val="318615962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only place where the 1/3 still exists is that student tuition is still capped at 1/3 of annual operating expenditures.  The Commonwealth no longer funds based on a legislative formula, instead it has moved to a base plus model where the colleges get the amount they received in the prior year plus a percentage of any new funds.  The percentage is driven by each college’s percentage of total state FTEs in the prior year (2 fiscal years back, 2022-23 is based on FTEs from 2020-21)</a:t>
            </a:r>
          </a:p>
          <a:p>
            <a:r>
              <a:rPr lang="en-US" dirty="0"/>
              <a:t>The state budget includes a separate capital appropriation—The bulk of the annual appropriation goes to existing, long-term debt and leases.  Any funds not already allocated to existing obligations are awarded through an annual capital application, that PDE runs in cooperation with the Pennsylvania Commission for Community Colleges and the Community College Capital Workgroup.</a:t>
            </a:r>
          </a:p>
          <a:p>
            <a:endParaRPr lang="en-US" dirty="0"/>
          </a:p>
        </p:txBody>
      </p:sp>
      <p:sp>
        <p:nvSpPr>
          <p:cNvPr id="4" name="Slide Number Placeholder 3"/>
          <p:cNvSpPr>
            <a:spLocks noGrp="1"/>
          </p:cNvSpPr>
          <p:nvPr>
            <p:ph type="sldNum" sz="quarter" idx="5"/>
          </p:nvPr>
        </p:nvSpPr>
        <p:spPr/>
        <p:txBody>
          <a:bodyPr/>
          <a:lstStyle/>
          <a:p>
            <a:fld id="{3C0DDAA2-1C43-4F84-BCB8-BB799C3B521C}" type="slidenum">
              <a:rPr lang="en-US" smtClean="0"/>
              <a:t>4</a:t>
            </a:fld>
            <a:endParaRPr lang="en-US"/>
          </a:p>
        </p:txBody>
      </p:sp>
    </p:spTree>
    <p:extLst>
      <p:ext uri="{BB962C8B-B14F-4D97-AF65-F5344CB8AC3E}">
        <p14:creationId xmlns:p14="http://schemas.microsoft.com/office/powerpoint/2010/main" val="181544370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local sponsor must approve and submit the college plan to the State Board.  The plan must include resolutions from the local sponsor, the first is a statement of sponsorship agreeing to be the local sponsor of the college, the second is a formal approval of the college plan and intent to submit the plan to the state board.</a:t>
            </a:r>
          </a:p>
          <a:p>
            <a:r>
              <a:rPr lang="en-US" dirty="0"/>
              <a:t>The Plan will also contain a feasibility study that provides a description of the sponsoring area and provides information on the education/training needs of the area and surveys of the population.  It should contain a proposed structure/organization of the college with a listing of anticipated degrees and programs to be offered, as well as expected enrollment.  A financing plan also needs to be included which shows anticipated revenue and expenses.  The revenue side should look at the source and amount of local sponsor revenue and an estimate of student tuition based on the enrollment projections.</a:t>
            </a:r>
          </a:p>
          <a:p>
            <a:r>
              <a:rPr lang="en-US" dirty="0"/>
              <a:t>The plan should be submitted to the State Board, they ask for the electronic documents to be submitted on a </a:t>
            </a:r>
            <a:r>
              <a:rPr lang="en-US" dirty="0" err="1"/>
              <a:t>thumbdrive</a:t>
            </a:r>
            <a:r>
              <a:rPr lang="en-US" dirty="0"/>
              <a:t> along with two bound, paper copies, one for Board use and one to be available for public display.</a:t>
            </a:r>
          </a:p>
        </p:txBody>
      </p:sp>
      <p:sp>
        <p:nvSpPr>
          <p:cNvPr id="4" name="Slide Number Placeholder 3"/>
          <p:cNvSpPr>
            <a:spLocks noGrp="1"/>
          </p:cNvSpPr>
          <p:nvPr>
            <p:ph type="sldNum" sz="quarter" idx="5"/>
          </p:nvPr>
        </p:nvSpPr>
        <p:spPr/>
        <p:txBody>
          <a:bodyPr/>
          <a:lstStyle/>
          <a:p>
            <a:fld id="{3C0DDAA2-1C43-4F84-BCB8-BB799C3B521C}" type="slidenum">
              <a:rPr lang="en-US" smtClean="0"/>
              <a:t>5</a:t>
            </a:fld>
            <a:endParaRPr lang="en-US"/>
          </a:p>
        </p:txBody>
      </p:sp>
    </p:spTree>
    <p:extLst>
      <p:ext uri="{BB962C8B-B14F-4D97-AF65-F5344CB8AC3E}">
        <p14:creationId xmlns:p14="http://schemas.microsoft.com/office/powerpoint/2010/main" val="158743465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After the Board receives a college plan, it will be placed on the agenda of a future board meeting.  At the meeting, the Chair will appoint a subcommittee of board members to review the application and walk it through the approval process.  The committee may hold a public hearing in the area to be served by the college.  The board may ask PDE to review the application and provide a report of our findings on the adequacy of the application.  They must consult with the Governor on the number of community colleges that can be approved for funding in the next fiscal year.</a:t>
            </a:r>
          </a:p>
          <a:p>
            <a:r>
              <a:rPr lang="en-US" dirty="0"/>
              <a:t>The subcommittee will then hold a meeting to make a recommendation to the Council of Higher Education.</a:t>
            </a:r>
          </a:p>
          <a:p>
            <a:r>
              <a:rPr lang="en-US" dirty="0"/>
              <a:t>The Council will then meet to consider the committees recommendation and make a formal recommendation to the full board.</a:t>
            </a:r>
          </a:p>
          <a:p>
            <a:r>
              <a:rPr lang="en-US" dirty="0"/>
              <a:t>The Board will then make its decision at a future board meeting.</a:t>
            </a:r>
          </a:p>
          <a:p>
            <a:endParaRPr lang="en-US" dirty="0"/>
          </a:p>
        </p:txBody>
      </p:sp>
      <p:sp>
        <p:nvSpPr>
          <p:cNvPr id="4" name="Slide Number Placeholder 3"/>
          <p:cNvSpPr>
            <a:spLocks noGrp="1"/>
          </p:cNvSpPr>
          <p:nvPr>
            <p:ph type="sldNum" sz="quarter" idx="5"/>
          </p:nvPr>
        </p:nvSpPr>
        <p:spPr/>
        <p:txBody>
          <a:bodyPr/>
          <a:lstStyle/>
          <a:p>
            <a:fld id="{3C0DDAA2-1C43-4F84-BCB8-BB799C3B521C}" type="slidenum">
              <a:rPr lang="en-US" smtClean="0"/>
              <a:t>6</a:t>
            </a:fld>
            <a:endParaRPr lang="en-US"/>
          </a:p>
        </p:txBody>
      </p:sp>
    </p:spTree>
    <p:extLst>
      <p:ext uri="{BB962C8B-B14F-4D97-AF65-F5344CB8AC3E}">
        <p14:creationId xmlns:p14="http://schemas.microsoft.com/office/powerpoint/2010/main" val="19382417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statute requires the Board determine three things in order for the plan to be approved:</a:t>
            </a:r>
          </a:p>
          <a:p>
            <a:pPr marL="228600" indent="-228600">
              <a:buAutoNum type="arabicPeriod"/>
            </a:pPr>
            <a:r>
              <a:rPr lang="en-US" dirty="0"/>
              <a:t>The local area has sufficient population to assure a sustained minimum enrollment</a:t>
            </a:r>
          </a:p>
          <a:p>
            <a:pPr marL="228600" indent="-228600">
              <a:buAutoNum type="arabicPeriod"/>
            </a:pPr>
            <a:r>
              <a:rPr lang="en-US" dirty="0"/>
              <a:t>The local sponsor has sufficient wealth to financially support the college</a:t>
            </a:r>
          </a:p>
          <a:p>
            <a:pPr marL="228600" indent="-228600">
              <a:buAutoNum type="arabicPeriod"/>
            </a:pPr>
            <a:r>
              <a:rPr lang="en-US" dirty="0"/>
              <a:t>The local area is not adequately served by postsecondary education</a:t>
            </a:r>
          </a:p>
        </p:txBody>
      </p:sp>
      <p:sp>
        <p:nvSpPr>
          <p:cNvPr id="4" name="Slide Number Placeholder 3"/>
          <p:cNvSpPr>
            <a:spLocks noGrp="1"/>
          </p:cNvSpPr>
          <p:nvPr>
            <p:ph type="sldNum" sz="quarter" idx="5"/>
          </p:nvPr>
        </p:nvSpPr>
        <p:spPr/>
        <p:txBody>
          <a:bodyPr/>
          <a:lstStyle/>
          <a:p>
            <a:fld id="{3C0DDAA2-1C43-4F84-BCB8-BB799C3B521C}" type="slidenum">
              <a:rPr lang="en-US" smtClean="0"/>
              <a:t>7</a:t>
            </a:fld>
            <a:endParaRPr lang="en-US"/>
          </a:p>
        </p:txBody>
      </p:sp>
    </p:spTree>
    <p:extLst>
      <p:ext uri="{BB962C8B-B14F-4D97-AF65-F5344CB8AC3E}">
        <p14:creationId xmlns:p14="http://schemas.microsoft.com/office/powerpoint/2010/main" val="203914384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local sponsor has 60 days to appoint the BOT, the college is considered to be established when the board is appointed.  The board will then develop a 120-day plan for submission to the Department.  The plan is considered the “final plan for the college” and provides the final policies, procedures, degree programs</a:t>
            </a:r>
            <a:r>
              <a:rPr lang="en-US"/>
              <a:t>, curricula, </a:t>
            </a:r>
            <a:r>
              <a:rPr lang="en-US" dirty="0" err="1"/>
              <a:t>etc</a:t>
            </a:r>
            <a:endParaRPr lang="en-US" dirty="0"/>
          </a:p>
          <a:p>
            <a:r>
              <a:rPr lang="en-US" dirty="0"/>
              <a:t>During the period of start-up, the commonwealth considers all expenses of the college to be capital which means we share the cost 50/50 with the local sponsor.</a:t>
            </a:r>
          </a:p>
        </p:txBody>
      </p:sp>
      <p:sp>
        <p:nvSpPr>
          <p:cNvPr id="4" name="Slide Number Placeholder 3"/>
          <p:cNvSpPr>
            <a:spLocks noGrp="1"/>
          </p:cNvSpPr>
          <p:nvPr>
            <p:ph type="sldNum" sz="quarter" idx="5"/>
          </p:nvPr>
        </p:nvSpPr>
        <p:spPr/>
        <p:txBody>
          <a:bodyPr/>
          <a:lstStyle/>
          <a:p>
            <a:fld id="{3C0DDAA2-1C43-4F84-BCB8-BB799C3B521C}" type="slidenum">
              <a:rPr lang="en-US" smtClean="0"/>
              <a:t>8</a:t>
            </a:fld>
            <a:endParaRPr lang="en-US"/>
          </a:p>
        </p:txBody>
      </p:sp>
    </p:spTree>
    <p:extLst>
      <p:ext uri="{BB962C8B-B14F-4D97-AF65-F5344CB8AC3E}">
        <p14:creationId xmlns:p14="http://schemas.microsoft.com/office/powerpoint/2010/main" val="169863534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t>
            </a:r>
          </a:p>
        </p:txBody>
      </p:sp>
      <p:sp>
        <p:nvSpPr>
          <p:cNvPr id="4" name="Slide Number Placeholder 3"/>
          <p:cNvSpPr>
            <a:spLocks noGrp="1"/>
          </p:cNvSpPr>
          <p:nvPr>
            <p:ph type="sldNum" sz="quarter" idx="5"/>
          </p:nvPr>
        </p:nvSpPr>
        <p:spPr/>
        <p:txBody>
          <a:bodyPr/>
          <a:lstStyle/>
          <a:p>
            <a:fld id="{3C0DDAA2-1C43-4F84-BCB8-BB799C3B521C}" type="slidenum">
              <a:rPr lang="en-US" smtClean="0"/>
              <a:t>9</a:t>
            </a:fld>
            <a:endParaRPr lang="en-US"/>
          </a:p>
        </p:txBody>
      </p:sp>
    </p:spTree>
    <p:extLst>
      <p:ext uri="{BB962C8B-B14F-4D97-AF65-F5344CB8AC3E}">
        <p14:creationId xmlns:p14="http://schemas.microsoft.com/office/powerpoint/2010/main" val="401184827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lvl1pPr algn="ctr">
              <a:defRPr>
                <a:solidFill>
                  <a:schemeClr val="tx1"/>
                </a:solidFill>
              </a:defRPr>
            </a:lvl1pPr>
          </a:lstStyle>
          <a:p>
            <a:r>
              <a:rPr lang="en-US" dirty="0"/>
              <a:t>Click to edit Master title style</a:t>
            </a:r>
          </a:p>
        </p:txBody>
      </p:sp>
      <p:sp>
        <p:nvSpPr>
          <p:cNvPr id="3" name="Subtitle 2"/>
          <p:cNvSpPr>
            <a:spLocks noGrp="1"/>
          </p:cNvSpPr>
          <p:nvPr>
            <p:ph type="subTitle" idx="1"/>
          </p:nvPr>
        </p:nvSpPr>
        <p:spPr>
          <a:xfrm>
            <a:off x="1371600" y="3886200"/>
            <a:ext cx="6400800" cy="1752600"/>
          </a:xfrm>
        </p:spPr>
        <p:txBody>
          <a:bodyPr>
            <a:normAutofit/>
          </a:bodyPr>
          <a:lstStyle>
            <a:lvl1pPr marL="0" indent="0" algn="ctr">
              <a:buNone/>
              <a:defRPr sz="24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sp>
        <p:nvSpPr>
          <p:cNvPr id="4" name="Date Placeholder 3"/>
          <p:cNvSpPr>
            <a:spLocks noGrp="1"/>
          </p:cNvSpPr>
          <p:nvPr>
            <p:ph type="dt" sz="half" idx="10"/>
          </p:nvPr>
        </p:nvSpPr>
        <p:spPr/>
        <p:txBody>
          <a:bodyPr/>
          <a:lstStyle/>
          <a:p>
            <a:fld id="{7F13630A-B4C6-440D-8DFA-092D64E442B8}" type="datetime1">
              <a:rPr lang="en-US" smtClean="0"/>
              <a:t>10/12/2022</a:t>
            </a:fld>
            <a:endParaRPr lang="en-US" dirty="0"/>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p>
        </p:txBody>
      </p:sp>
      <p:sp>
        <p:nvSpPr>
          <p:cNvPr id="6" name="Slide Number Placeholder 5"/>
          <p:cNvSpPr>
            <a:spLocks noGrp="1"/>
          </p:cNvSpPr>
          <p:nvPr>
            <p:ph type="sldNum" sz="quarter" idx="12"/>
          </p:nvPr>
        </p:nvSpPr>
        <p:spPr/>
        <p:txBody>
          <a:bodyPr/>
          <a:lstStyle/>
          <a:p>
            <a:fld id="{680C5762-CF65-4775-9966-A58D40CC61B9}" type="slidenum">
              <a:rPr lang="en-US" smtClean="0"/>
              <a:t>‹#›</a:t>
            </a:fld>
            <a:endParaRPr lang="en-US" dirty="0"/>
          </a:p>
        </p:txBody>
      </p:sp>
    </p:spTree>
    <p:extLst>
      <p:ext uri="{BB962C8B-B14F-4D97-AF65-F5344CB8AC3E}">
        <p14:creationId xmlns:p14="http://schemas.microsoft.com/office/powerpoint/2010/main" val="31951183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5868029-EA98-428C-9C94-99DDD0A03049}" type="datetime1">
              <a:rPr lang="en-US" smtClean="0"/>
              <a:t>10/12/2022</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p>
        </p:txBody>
      </p:sp>
      <p:sp>
        <p:nvSpPr>
          <p:cNvPr id="6" name="Slide Number Placeholder 5"/>
          <p:cNvSpPr>
            <a:spLocks noGrp="1"/>
          </p:cNvSpPr>
          <p:nvPr>
            <p:ph type="sldNum" sz="quarter" idx="12"/>
          </p:nvPr>
        </p:nvSpPr>
        <p:spPr/>
        <p:txBody>
          <a:bodyPr/>
          <a:lstStyle/>
          <a:p>
            <a:fld id="{680C5762-CF65-4775-9966-A58D40CC61B9}" type="slidenum">
              <a:rPr lang="en-US" smtClean="0"/>
              <a:t>‹#›</a:t>
            </a:fld>
            <a:endParaRPr lang="en-US"/>
          </a:p>
        </p:txBody>
      </p:sp>
    </p:spTree>
    <p:extLst>
      <p:ext uri="{BB962C8B-B14F-4D97-AF65-F5344CB8AC3E}">
        <p14:creationId xmlns:p14="http://schemas.microsoft.com/office/powerpoint/2010/main" val="185852355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0D2F0A0D-70E5-4974-AD90-8DA8B9AC48B2}" type="datetime1">
              <a:rPr lang="en-US" smtClean="0"/>
              <a:t>10/12/2022</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p>
        </p:txBody>
      </p:sp>
      <p:sp>
        <p:nvSpPr>
          <p:cNvPr id="6" name="Slide Number Placeholder 5"/>
          <p:cNvSpPr>
            <a:spLocks noGrp="1"/>
          </p:cNvSpPr>
          <p:nvPr>
            <p:ph type="sldNum" sz="quarter" idx="12"/>
          </p:nvPr>
        </p:nvSpPr>
        <p:spPr/>
        <p:txBody>
          <a:bodyPr/>
          <a:lstStyle/>
          <a:p>
            <a:fld id="{680C5762-CF65-4775-9966-A58D40CC61B9}" type="slidenum">
              <a:rPr lang="en-US" smtClean="0"/>
              <a:t>‹#›</a:t>
            </a:fld>
            <a:endParaRPr lang="en-US"/>
          </a:p>
        </p:txBody>
      </p:sp>
    </p:spTree>
    <p:extLst>
      <p:ext uri="{BB962C8B-B14F-4D97-AF65-F5344CB8AC3E}">
        <p14:creationId xmlns:p14="http://schemas.microsoft.com/office/powerpoint/2010/main" val="386510709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D0CF1AE-9D07-4FAF-9EEC-B15CCCFC2843}" type="datetime1">
              <a:rPr lang="en-US" smtClean="0"/>
              <a:t>10/12/2022</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p>
        </p:txBody>
      </p:sp>
      <p:sp>
        <p:nvSpPr>
          <p:cNvPr id="6" name="Slide Number Placeholder 5"/>
          <p:cNvSpPr>
            <a:spLocks noGrp="1"/>
          </p:cNvSpPr>
          <p:nvPr>
            <p:ph type="sldNum" sz="quarter" idx="12"/>
          </p:nvPr>
        </p:nvSpPr>
        <p:spPr/>
        <p:txBody>
          <a:bodyPr/>
          <a:lstStyle/>
          <a:p>
            <a:fld id="{680C5762-CF65-4775-9966-A58D40CC61B9}" type="slidenum">
              <a:rPr lang="en-US" smtClean="0"/>
              <a:t>‹#›</a:t>
            </a:fld>
            <a:endParaRPr lang="en-US"/>
          </a:p>
        </p:txBody>
      </p:sp>
    </p:spTree>
    <p:extLst>
      <p:ext uri="{BB962C8B-B14F-4D97-AF65-F5344CB8AC3E}">
        <p14:creationId xmlns:p14="http://schemas.microsoft.com/office/powerpoint/2010/main" val="29189805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6ABBFCA-7A7C-4191-8BC8-370AEEE02C16}" type="datetime1">
              <a:rPr lang="en-US" smtClean="0"/>
              <a:t>10/12/2022</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p>
        </p:txBody>
      </p:sp>
      <p:sp>
        <p:nvSpPr>
          <p:cNvPr id="6" name="Slide Number Placeholder 5"/>
          <p:cNvSpPr>
            <a:spLocks noGrp="1"/>
          </p:cNvSpPr>
          <p:nvPr>
            <p:ph type="sldNum" sz="quarter" idx="12"/>
          </p:nvPr>
        </p:nvSpPr>
        <p:spPr/>
        <p:txBody>
          <a:bodyPr/>
          <a:lstStyle/>
          <a:p>
            <a:fld id="{680C5762-CF65-4775-9966-A58D40CC61B9}" type="slidenum">
              <a:rPr lang="en-US" smtClean="0"/>
              <a:t>‹#›</a:t>
            </a:fld>
            <a:endParaRPr lang="en-US"/>
          </a:p>
        </p:txBody>
      </p:sp>
    </p:spTree>
    <p:extLst>
      <p:ext uri="{BB962C8B-B14F-4D97-AF65-F5344CB8AC3E}">
        <p14:creationId xmlns:p14="http://schemas.microsoft.com/office/powerpoint/2010/main" val="497881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2886EB9F-620D-4745-B0DC-239369A89773}" type="datetime1">
              <a:rPr lang="en-US" smtClean="0"/>
              <a:t>10/12/2022</a:t>
            </a:fld>
            <a:endParaRPr lang="en-US"/>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US"/>
          </a:p>
        </p:txBody>
      </p:sp>
      <p:sp>
        <p:nvSpPr>
          <p:cNvPr id="7" name="Slide Number Placeholder 6"/>
          <p:cNvSpPr>
            <a:spLocks noGrp="1"/>
          </p:cNvSpPr>
          <p:nvPr>
            <p:ph type="sldNum" sz="quarter" idx="12"/>
          </p:nvPr>
        </p:nvSpPr>
        <p:spPr/>
        <p:txBody>
          <a:bodyPr/>
          <a:lstStyle/>
          <a:p>
            <a:fld id="{680C5762-CF65-4775-9966-A58D40CC61B9}" type="slidenum">
              <a:rPr lang="en-US" smtClean="0"/>
              <a:t>‹#›</a:t>
            </a:fld>
            <a:endParaRPr lang="en-US"/>
          </a:p>
        </p:txBody>
      </p:sp>
    </p:spTree>
    <p:extLst>
      <p:ext uri="{BB962C8B-B14F-4D97-AF65-F5344CB8AC3E}">
        <p14:creationId xmlns:p14="http://schemas.microsoft.com/office/powerpoint/2010/main" val="31390751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0960D5E9-816A-404D-95C5-1BCCD4E30359}" type="datetime1">
              <a:rPr lang="en-US" smtClean="0"/>
              <a:t>10/12/2022</a:t>
            </a:fld>
            <a:endParaRPr lang="en-US"/>
          </a:p>
        </p:txBody>
      </p:sp>
      <p:sp>
        <p:nvSpPr>
          <p:cNvPr id="8" name="Footer Placeholder 7"/>
          <p:cNvSpPr>
            <a:spLocks noGrp="1"/>
          </p:cNvSpPr>
          <p:nvPr>
            <p:ph type="ftr" sz="quarter" idx="11"/>
          </p:nvPr>
        </p:nvSpPr>
        <p:spPr>
          <a:xfrm>
            <a:off x="3124200" y="6356350"/>
            <a:ext cx="2895600" cy="365125"/>
          </a:xfrm>
          <a:prstGeom prst="rect">
            <a:avLst/>
          </a:prstGeom>
        </p:spPr>
        <p:txBody>
          <a:bodyPr/>
          <a:lstStyle/>
          <a:p>
            <a:endParaRPr lang="en-US"/>
          </a:p>
        </p:txBody>
      </p:sp>
      <p:sp>
        <p:nvSpPr>
          <p:cNvPr id="9" name="Slide Number Placeholder 8"/>
          <p:cNvSpPr>
            <a:spLocks noGrp="1"/>
          </p:cNvSpPr>
          <p:nvPr>
            <p:ph type="sldNum" sz="quarter" idx="12"/>
          </p:nvPr>
        </p:nvSpPr>
        <p:spPr/>
        <p:txBody>
          <a:bodyPr/>
          <a:lstStyle/>
          <a:p>
            <a:fld id="{680C5762-CF65-4775-9966-A58D40CC61B9}" type="slidenum">
              <a:rPr lang="en-US" smtClean="0"/>
              <a:t>‹#›</a:t>
            </a:fld>
            <a:endParaRPr lang="en-US"/>
          </a:p>
        </p:txBody>
      </p:sp>
    </p:spTree>
    <p:extLst>
      <p:ext uri="{BB962C8B-B14F-4D97-AF65-F5344CB8AC3E}">
        <p14:creationId xmlns:p14="http://schemas.microsoft.com/office/powerpoint/2010/main" val="34687857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931F4DF-3504-4A5A-ACA1-B091F23F45D1}" type="datetime1">
              <a:rPr lang="en-US" smtClean="0"/>
              <a:t>10/12/2022</a:t>
            </a:fld>
            <a:endParaRPr lang="en-US"/>
          </a:p>
        </p:txBody>
      </p:sp>
      <p:sp>
        <p:nvSpPr>
          <p:cNvPr id="4" name="Footer Placeholder 3"/>
          <p:cNvSpPr>
            <a:spLocks noGrp="1"/>
          </p:cNvSpPr>
          <p:nvPr>
            <p:ph type="ftr" sz="quarter" idx="11"/>
          </p:nvPr>
        </p:nvSpPr>
        <p:spPr>
          <a:xfrm>
            <a:off x="3124200" y="6356350"/>
            <a:ext cx="2895600" cy="365125"/>
          </a:xfrm>
          <a:prstGeom prst="rect">
            <a:avLst/>
          </a:prstGeom>
        </p:spPr>
        <p:txBody>
          <a:bodyPr/>
          <a:lstStyle/>
          <a:p>
            <a:endParaRPr lang="en-US"/>
          </a:p>
        </p:txBody>
      </p:sp>
      <p:sp>
        <p:nvSpPr>
          <p:cNvPr id="5" name="Slide Number Placeholder 4"/>
          <p:cNvSpPr>
            <a:spLocks noGrp="1"/>
          </p:cNvSpPr>
          <p:nvPr>
            <p:ph type="sldNum" sz="quarter" idx="12"/>
          </p:nvPr>
        </p:nvSpPr>
        <p:spPr/>
        <p:txBody>
          <a:bodyPr/>
          <a:lstStyle/>
          <a:p>
            <a:fld id="{680C5762-CF65-4775-9966-A58D40CC61B9}" type="slidenum">
              <a:rPr lang="en-US" smtClean="0"/>
              <a:t>‹#›</a:t>
            </a:fld>
            <a:endParaRPr lang="en-US"/>
          </a:p>
        </p:txBody>
      </p:sp>
    </p:spTree>
    <p:extLst>
      <p:ext uri="{BB962C8B-B14F-4D97-AF65-F5344CB8AC3E}">
        <p14:creationId xmlns:p14="http://schemas.microsoft.com/office/powerpoint/2010/main" val="151849540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A7996F1-C86A-40F8-B29C-18DAE3D14AAE}" type="datetime1">
              <a:rPr lang="en-US" smtClean="0"/>
              <a:t>10/12/2022</a:t>
            </a:fld>
            <a:endParaRPr lang="en-US"/>
          </a:p>
        </p:txBody>
      </p:sp>
      <p:sp>
        <p:nvSpPr>
          <p:cNvPr id="3" name="Footer Placeholder 2"/>
          <p:cNvSpPr>
            <a:spLocks noGrp="1"/>
          </p:cNvSpPr>
          <p:nvPr>
            <p:ph type="ftr" sz="quarter" idx="11"/>
          </p:nvPr>
        </p:nvSpPr>
        <p:spPr>
          <a:xfrm>
            <a:off x="3124200" y="6356350"/>
            <a:ext cx="2895600" cy="365125"/>
          </a:xfrm>
          <a:prstGeom prst="rect">
            <a:avLst/>
          </a:prstGeom>
        </p:spPr>
        <p:txBody>
          <a:bodyPr/>
          <a:lstStyle/>
          <a:p>
            <a:endParaRPr lang="en-US"/>
          </a:p>
        </p:txBody>
      </p:sp>
      <p:sp>
        <p:nvSpPr>
          <p:cNvPr id="4" name="Slide Number Placeholder 3"/>
          <p:cNvSpPr>
            <a:spLocks noGrp="1"/>
          </p:cNvSpPr>
          <p:nvPr>
            <p:ph type="sldNum" sz="quarter" idx="12"/>
          </p:nvPr>
        </p:nvSpPr>
        <p:spPr/>
        <p:txBody>
          <a:bodyPr/>
          <a:lstStyle/>
          <a:p>
            <a:fld id="{680C5762-CF65-4775-9966-A58D40CC61B9}" type="slidenum">
              <a:rPr lang="en-US" smtClean="0"/>
              <a:t>‹#›</a:t>
            </a:fld>
            <a:endParaRPr lang="en-US"/>
          </a:p>
        </p:txBody>
      </p:sp>
    </p:spTree>
    <p:extLst>
      <p:ext uri="{BB962C8B-B14F-4D97-AF65-F5344CB8AC3E}">
        <p14:creationId xmlns:p14="http://schemas.microsoft.com/office/powerpoint/2010/main" val="1613118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Content with Caption">
    <p:spTree>
      <p:nvGrpSpPr>
        <p:cNvPr id="1" name=""/>
        <p:cNvGrpSpPr/>
        <p:nvPr/>
      </p:nvGrpSpPr>
      <p:grpSpPr>
        <a:xfrm>
          <a:off x="0" y="0"/>
          <a:ext cx="0" cy="0"/>
          <a:chOff x="0" y="0"/>
          <a:chExt cx="0" cy="0"/>
        </a:xfrm>
      </p:grpSpPr>
      <p:sp>
        <p:nvSpPr>
          <p:cNvPr id="3" name="Content Placeholder 2"/>
          <p:cNvSpPr>
            <a:spLocks noGrp="1"/>
          </p:cNvSpPr>
          <p:nvPr>
            <p:ph idx="1"/>
          </p:nvPr>
        </p:nvSpPr>
        <p:spPr>
          <a:xfrm>
            <a:off x="3575050" y="1447800"/>
            <a:ext cx="5111750" cy="4678363"/>
          </a:xfrm>
        </p:spPr>
        <p:txBody>
          <a:bodyPr/>
          <a:lstStyle>
            <a:lvl1pPr>
              <a:defRPr sz="2400">
                <a:solidFill>
                  <a:schemeClr val="tx1"/>
                </a:solidFill>
              </a:defRPr>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 styles</a:t>
            </a:r>
          </a:p>
        </p:txBody>
      </p:sp>
      <p:sp>
        <p:nvSpPr>
          <p:cNvPr id="5" name="Date Placeholder 4"/>
          <p:cNvSpPr>
            <a:spLocks noGrp="1"/>
          </p:cNvSpPr>
          <p:nvPr>
            <p:ph type="dt" sz="half" idx="10"/>
          </p:nvPr>
        </p:nvSpPr>
        <p:spPr/>
        <p:txBody>
          <a:bodyPr/>
          <a:lstStyle/>
          <a:p>
            <a:fld id="{C44C58EE-A39A-4E93-949A-DFFC70D6E94B}" type="datetime1">
              <a:rPr lang="en-US" smtClean="0"/>
              <a:t>10/12/2022</a:t>
            </a:fld>
            <a:endParaRPr lang="en-US"/>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US"/>
          </a:p>
        </p:txBody>
      </p:sp>
      <p:sp>
        <p:nvSpPr>
          <p:cNvPr id="7" name="Slide Number Placeholder 6"/>
          <p:cNvSpPr>
            <a:spLocks noGrp="1"/>
          </p:cNvSpPr>
          <p:nvPr>
            <p:ph type="sldNum" sz="quarter" idx="12"/>
          </p:nvPr>
        </p:nvSpPr>
        <p:spPr/>
        <p:txBody>
          <a:bodyPr/>
          <a:lstStyle/>
          <a:p>
            <a:fld id="{680C5762-CF65-4775-9966-A58D40CC61B9}" type="slidenum">
              <a:rPr lang="en-US" smtClean="0"/>
              <a:t>‹#›</a:t>
            </a:fld>
            <a:endParaRPr lang="en-US"/>
          </a:p>
        </p:txBody>
      </p:sp>
      <p:sp>
        <p:nvSpPr>
          <p:cNvPr id="8" name="Title 1"/>
          <p:cNvSpPr>
            <a:spLocks noGrp="1"/>
          </p:cNvSpPr>
          <p:nvPr>
            <p:ph type="title" hasCustomPrompt="1"/>
          </p:nvPr>
        </p:nvSpPr>
        <p:spPr>
          <a:xfrm>
            <a:off x="457200" y="304800"/>
            <a:ext cx="8229600" cy="1143000"/>
          </a:xfrm>
        </p:spPr>
        <p:txBody>
          <a:bodyPr/>
          <a:lstStyle/>
          <a:p>
            <a:r>
              <a:rPr lang="en-US" dirty="0"/>
              <a:t>Click to edit title </a:t>
            </a:r>
          </a:p>
        </p:txBody>
      </p:sp>
    </p:spTree>
    <p:extLst>
      <p:ext uri="{BB962C8B-B14F-4D97-AF65-F5344CB8AC3E}">
        <p14:creationId xmlns:p14="http://schemas.microsoft.com/office/powerpoint/2010/main" val="206465749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63FFC4D-F93B-431C-B876-5FCBBC91611E}" type="datetime1">
              <a:rPr lang="en-US" smtClean="0"/>
              <a:t>10/12/2022</a:t>
            </a:fld>
            <a:endParaRPr lang="en-US"/>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US"/>
          </a:p>
        </p:txBody>
      </p:sp>
      <p:sp>
        <p:nvSpPr>
          <p:cNvPr id="7" name="Slide Number Placeholder 6"/>
          <p:cNvSpPr>
            <a:spLocks noGrp="1"/>
          </p:cNvSpPr>
          <p:nvPr>
            <p:ph type="sldNum" sz="quarter" idx="12"/>
          </p:nvPr>
        </p:nvSpPr>
        <p:spPr/>
        <p:txBody>
          <a:bodyPr/>
          <a:lstStyle/>
          <a:p>
            <a:fld id="{680C5762-CF65-4775-9966-A58D40CC61B9}" type="slidenum">
              <a:rPr lang="en-US" smtClean="0"/>
              <a:t>‹#›</a:t>
            </a:fld>
            <a:endParaRPr lang="en-US"/>
          </a:p>
        </p:txBody>
      </p:sp>
    </p:spTree>
    <p:extLst>
      <p:ext uri="{BB962C8B-B14F-4D97-AF65-F5344CB8AC3E}">
        <p14:creationId xmlns:p14="http://schemas.microsoft.com/office/powerpoint/2010/main" val="274511911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8" name="Picture 14" descr="Pennsylvania Department of Education Logo"/>
          <p:cNvPicPr>
            <a:picLocks noChangeAspect="1" noChangeArrowheads="1"/>
          </p:cNvPicPr>
          <p:nvPr userDrawn="1"/>
        </p:nvPicPr>
        <p:blipFill>
          <a:blip r:embed="rId13" cstate="print">
            <a:extLst>
              <a:ext uri="{28A0092B-C50C-407E-A947-70E740481C1C}">
                <a14:useLocalDpi xmlns:a14="http://schemas.microsoft.com/office/drawing/2010/main" val="0"/>
              </a:ext>
            </a:extLst>
          </a:blip>
          <a:srcRect/>
          <a:stretch>
            <a:fillRect/>
          </a:stretch>
        </p:blipFill>
        <p:spPr bwMode="auto">
          <a:xfrm>
            <a:off x="6361697" y="5867400"/>
            <a:ext cx="2305050" cy="549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 name="Picture 15" descr="Blue Banner - decorative image"/>
          <p:cNvPicPr>
            <a:picLocks noChangeAspect="1" noChangeArrowheads="1"/>
          </p:cNvPicPr>
          <p:nvPr userDrawn="1"/>
        </p:nvPicPr>
        <p:blipFill>
          <a:blip r:embed="rId14">
            <a:extLst>
              <a:ext uri="{28A0092B-C50C-407E-A947-70E740481C1C}">
                <a14:useLocalDpi xmlns:a14="http://schemas.microsoft.com/office/drawing/2010/main" val="0"/>
              </a:ext>
            </a:extLst>
          </a:blip>
          <a:srcRect/>
          <a:stretch>
            <a:fillRect/>
          </a:stretch>
        </p:blipFill>
        <p:spPr bwMode="auto">
          <a:xfrm>
            <a:off x="457200" y="609600"/>
            <a:ext cx="8229600" cy="7254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Placeholder 1"/>
          <p:cNvSpPr>
            <a:spLocks noGrp="1"/>
          </p:cNvSpPr>
          <p:nvPr>
            <p:ph type="title"/>
          </p:nvPr>
        </p:nvSpPr>
        <p:spPr>
          <a:xfrm>
            <a:off x="457200" y="304800"/>
            <a:ext cx="8229600" cy="1143000"/>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C1C0341-FC7F-406E-BA30-1FF03FFEEBCF}" type="datetime1">
              <a:rPr lang="en-US" smtClean="0"/>
              <a:t>10/12/2022</a:t>
            </a:fld>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80C5762-CF65-4775-9966-A58D40CC61B9}" type="slidenum">
              <a:rPr lang="en-US" smtClean="0"/>
              <a:t>‹#›</a:t>
            </a:fld>
            <a:endParaRPr lang="en-US"/>
          </a:p>
        </p:txBody>
      </p:sp>
    </p:spTree>
    <p:extLst>
      <p:ext uri="{BB962C8B-B14F-4D97-AF65-F5344CB8AC3E}">
        <p14:creationId xmlns:p14="http://schemas.microsoft.com/office/powerpoint/2010/main" val="375610062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p:txStyles>
    <p:titleStyle>
      <a:lvl1pPr marL="173038" indent="0" algn="l" defTabSz="914400" rtl="0" eaLnBrk="1" latinLnBrk="0" hangingPunct="1">
        <a:spcBef>
          <a:spcPct val="0"/>
        </a:spcBef>
        <a:buNone/>
        <a:defRPr sz="3200" kern="1200">
          <a:solidFill>
            <a:schemeClr val="bg1"/>
          </a:solidFill>
          <a:latin typeface="Arial" panose="020B0604020202020204" pitchFamily="34" charset="0"/>
          <a:ea typeface="+mj-ea"/>
          <a:cs typeface="Arial" panose="020B0604020202020204" pitchFamily="34" charset="0"/>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Arial" panose="020B0604020202020204" pitchFamily="34" charset="0"/>
          <a:ea typeface="+mn-ea"/>
          <a:cs typeface="Arial" panose="020B0604020202020204" pitchFamily="34" charset="0"/>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mailto:rdotts@pa.gov" TargetMode="External"/><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Establishment of New Community Colleges in Pennsylvania</a:t>
            </a:r>
          </a:p>
        </p:txBody>
      </p:sp>
      <p:sp>
        <p:nvSpPr>
          <p:cNvPr id="3" name="Subtitle 2"/>
          <p:cNvSpPr>
            <a:spLocks noGrp="1"/>
          </p:cNvSpPr>
          <p:nvPr>
            <p:ph type="subTitle" idx="1"/>
          </p:nvPr>
        </p:nvSpPr>
        <p:spPr/>
        <p:txBody>
          <a:bodyPr>
            <a:normAutofit fontScale="92500"/>
          </a:bodyPr>
          <a:lstStyle/>
          <a:p>
            <a:r>
              <a:rPr lang="en-US" dirty="0"/>
              <a:t>Michael Dotts</a:t>
            </a:r>
          </a:p>
          <a:p>
            <a:r>
              <a:rPr lang="en-US" dirty="0"/>
              <a:t>Office of Postsecondary and Higher Education</a:t>
            </a:r>
          </a:p>
          <a:p>
            <a:endParaRPr lang="en-US" dirty="0"/>
          </a:p>
          <a:p>
            <a:r>
              <a:rPr lang="en-US" dirty="0"/>
              <a:t>October 7, 2022</a:t>
            </a:r>
          </a:p>
        </p:txBody>
      </p:sp>
      <p:sp>
        <p:nvSpPr>
          <p:cNvPr id="4" name="Slide Number Placeholder 3"/>
          <p:cNvSpPr>
            <a:spLocks noGrp="1"/>
          </p:cNvSpPr>
          <p:nvPr>
            <p:ph type="sldNum" sz="quarter" idx="12"/>
          </p:nvPr>
        </p:nvSpPr>
        <p:spPr/>
        <p:txBody>
          <a:bodyPr/>
          <a:lstStyle/>
          <a:p>
            <a:fld id="{680C5762-CF65-4775-9966-A58D40CC61B9}" type="slidenum">
              <a:rPr lang="en-US" smtClean="0"/>
              <a:t>1</a:t>
            </a:fld>
            <a:endParaRPr lang="en-US" dirty="0"/>
          </a:p>
        </p:txBody>
      </p:sp>
    </p:spTree>
    <p:extLst>
      <p:ext uri="{BB962C8B-B14F-4D97-AF65-F5344CB8AC3E}">
        <p14:creationId xmlns:p14="http://schemas.microsoft.com/office/powerpoint/2010/main" val="137983409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6"/>
          <p:cNvSpPr txBox="1">
            <a:spLocks noChangeArrowheads="1"/>
          </p:cNvSpPr>
          <p:nvPr/>
        </p:nvSpPr>
        <p:spPr bwMode="auto">
          <a:xfrm>
            <a:off x="476250" y="2430463"/>
            <a:ext cx="8229600"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defRPr/>
            </a:pPr>
            <a:r>
              <a:rPr lang="en-US" altLang="en-US" sz="2000" dirty="0">
                <a:solidFill>
                  <a:srgbClr val="000000"/>
                </a:solidFill>
                <a:latin typeface="Arial" panose="020B0604020202020204" pitchFamily="34" charset="0"/>
                <a:ea typeface="Verdana" pitchFamily="34" charset="0"/>
                <a:cs typeface="Arial" panose="020B0604020202020204" pitchFamily="34" charset="0"/>
              </a:rPr>
              <a:t>For more information</a:t>
            </a:r>
            <a:r>
              <a:rPr lang="en-US" altLang="en-US" sz="2000" dirty="0">
                <a:latin typeface="Arial" panose="020B0604020202020204" pitchFamily="34" charset="0"/>
                <a:ea typeface="Verdana" pitchFamily="34" charset="0"/>
                <a:cs typeface="Arial" panose="020B0604020202020204" pitchFamily="34" charset="0"/>
              </a:rPr>
              <a:t> on community co</a:t>
            </a:r>
            <a:r>
              <a:rPr lang="en-US" altLang="en-US" sz="2000" dirty="0">
                <a:solidFill>
                  <a:srgbClr val="000000"/>
                </a:solidFill>
                <a:latin typeface="Arial" panose="020B0604020202020204" pitchFamily="34" charset="0"/>
                <a:ea typeface="Verdana" pitchFamily="34" charset="0"/>
                <a:cs typeface="Arial" panose="020B0604020202020204" pitchFamily="34" charset="0"/>
              </a:rPr>
              <a:t>lleges please visit PDE’s website at </a:t>
            </a:r>
            <a:r>
              <a:rPr lang="en-US" altLang="en-US" sz="2000" u="sng" dirty="0">
                <a:solidFill>
                  <a:srgbClr val="0000FF"/>
                </a:solidFill>
                <a:latin typeface="Arial" panose="020B0604020202020204" pitchFamily="34" charset="0"/>
                <a:ea typeface="Verdana" pitchFamily="34" charset="0"/>
                <a:cs typeface="Arial" panose="020B0604020202020204" pitchFamily="34" charset="0"/>
              </a:rPr>
              <a:t>www.education.pa.gov</a:t>
            </a:r>
            <a:r>
              <a:rPr lang="en-US" altLang="en-US" sz="2000" dirty="0">
                <a:solidFill>
                  <a:srgbClr val="000000"/>
                </a:solidFill>
                <a:latin typeface="Arial" panose="020B0604020202020204" pitchFamily="34" charset="0"/>
                <a:ea typeface="Verdana" pitchFamily="34" charset="0"/>
                <a:cs typeface="Arial" panose="020B0604020202020204" pitchFamily="34" charset="0"/>
              </a:rPr>
              <a:t> </a:t>
            </a:r>
            <a:endParaRPr lang="en-US" altLang="en-US" dirty="0">
              <a:solidFill>
                <a:srgbClr val="000000"/>
              </a:solidFill>
              <a:latin typeface="Arial" panose="020B0604020202020204" pitchFamily="34" charset="0"/>
              <a:ea typeface="Verdana" pitchFamily="34" charset="0"/>
              <a:cs typeface="Arial" panose="020B0604020202020204" pitchFamily="34" charset="0"/>
            </a:endParaRPr>
          </a:p>
        </p:txBody>
      </p:sp>
      <p:sp>
        <p:nvSpPr>
          <p:cNvPr id="3" name="TextBox 9"/>
          <p:cNvSpPr txBox="1">
            <a:spLocks noChangeArrowheads="1"/>
          </p:cNvSpPr>
          <p:nvPr/>
        </p:nvSpPr>
        <p:spPr bwMode="auto">
          <a:xfrm>
            <a:off x="476250" y="3836075"/>
            <a:ext cx="8210550" cy="18466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a:r>
              <a:rPr lang="en-US" sz="1600" i="1" dirty="0"/>
              <a:t>The mission of the Department of Education is to ensure that every learner has access to a world-class education system that academically prepares children and adults to succeed as productive citizens. Further, the Department seeks to establish a culture that is committed to improving opportunities throughout the commonwealth by ensuring that technical support, resources, and optimal learning environments are available for all students, whether children or adults.</a:t>
            </a:r>
            <a:endParaRPr lang="en-US" sz="1600" dirty="0"/>
          </a:p>
          <a:p>
            <a:r>
              <a:rPr lang="en-US" dirty="0"/>
              <a:t> </a:t>
            </a:r>
          </a:p>
        </p:txBody>
      </p:sp>
      <p:sp>
        <p:nvSpPr>
          <p:cNvPr id="4" name="Slide Number Placeholder 3"/>
          <p:cNvSpPr>
            <a:spLocks noGrp="1"/>
          </p:cNvSpPr>
          <p:nvPr>
            <p:ph type="sldNum" sz="quarter" idx="12"/>
          </p:nvPr>
        </p:nvSpPr>
        <p:spPr/>
        <p:txBody>
          <a:bodyPr/>
          <a:lstStyle/>
          <a:p>
            <a:fld id="{680C5762-CF65-4775-9966-A58D40CC61B9}" type="slidenum">
              <a:rPr lang="en-US" smtClean="0"/>
              <a:t>10</a:t>
            </a:fld>
            <a:endParaRPr lang="en-US"/>
          </a:p>
        </p:txBody>
      </p:sp>
      <p:sp>
        <p:nvSpPr>
          <p:cNvPr id="6" name="Title 5"/>
          <p:cNvSpPr>
            <a:spLocks noGrp="1"/>
          </p:cNvSpPr>
          <p:nvPr>
            <p:ph type="title" idx="4294967295"/>
          </p:nvPr>
        </p:nvSpPr>
        <p:spPr/>
        <p:txBody>
          <a:bodyPr/>
          <a:lstStyle/>
          <a:p>
            <a:r>
              <a:rPr lang="en-US" dirty="0"/>
              <a:t>Contact</a:t>
            </a:r>
            <a:r>
              <a:rPr lang="en-US" baseline="0" dirty="0"/>
              <a:t>/Mission</a:t>
            </a:r>
            <a:endParaRPr lang="en-US" dirty="0"/>
          </a:p>
        </p:txBody>
      </p:sp>
    </p:spTree>
    <p:extLst>
      <p:ext uri="{BB962C8B-B14F-4D97-AF65-F5344CB8AC3E}">
        <p14:creationId xmlns:p14="http://schemas.microsoft.com/office/powerpoint/2010/main" val="228321452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Community College Definition</a:t>
            </a:r>
          </a:p>
        </p:txBody>
      </p:sp>
      <p:sp>
        <p:nvSpPr>
          <p:cNvPr id="3" name="Content Placeholder 2"/>
          <p:cNvSpPr>
            <a:spLocks noGrp="1"/>
          </p:cNvSpPr>
          <p:nvPr>
            <p:ph idx="1"/>
          </p:nvPr>
        </p:nvSpPr>
        <p:spPr/>
        <p:txBody>
          <a:bodyPr/>
          <a:lstStyle/>
          <a:p>
            <a:r>
              <a:rPr lang="en-US" dirty="0"/>
              <a:t>What is a community college?</a:t>
            </a:r>
          </a:p>
          <a:p>
            <a:pPr lvl="1"/>
            <a:r>
              <a:rPr lang="en-US" dirty="0"/>
              <a:t>Two-Year</a:t>
            </a:r>
          </a:p>
          <a:p>
            <a:pPr lvl="1"/>
            <a:r>
              <a:rPr lang="en-US" dirty="0"/>
              <a:t>Public</a:t>
            </a:r>
          </a:p>
          <a:p>
            <a:pPr lvl="1"/>
            <a:r>
              <a:rPr lang="en-US" dirty="0"/>
              <a:t>Credit: Certificate, Diploma, Associate Degree</a:t>
            </a:r>
          </a:p>
          <a:p>
            <a:pPr lvl="1"/>
            <a:r>
              <a:rPr lang="en-US" dirty="0"/>
              <a:t>Non-Credit: workforce development, business and industry training, ESL, adult education, professional development</a:t>
            </a:r>
          </a:p>
          <a:p>
            <a:pPr lvl="1"/>
            <a:r>
              <a:rPr lang="en-US" dirty="0"/>
              <a:t>Avocational/Recreational</a:t>
            </a:r>
          </a:p>
        </p:txBody>
      </p:sp>
      <p:sp>
        <p:nvSpPr>
          <p:cNvPr id="4" name="Slide Number Placeholder 3"/>
          <p:cNvSpPr>
            <a:spLocks noGrp="1"/>
          </p:cNvSpPr>
          <p:nvPr>
            <p:ph type="sldNum" sz="quarter" idx="12"/>
          </p:nvPr>
        </p:nvSpPr>
        <p:spPr/>
        <p:txBody>
          <a:bodyPr/>
          <a:lstStyle/>
          <a:p>
            <a:fld id="{680C5762-CF65-4775-9966-A58D40CC61B9}" type="slidenum">
              <a:rPr lang="en-US" smtClean="0"/>
              <a:t>2</a:t>
            </a:fld>
            <a:endParaRPr lang="en-US"/>
          </a:p>
        </p:txBody>
      </p:sp>
    </p:spTree>
    <p:extLst>
      <p:ext uri="{BB962C8B-B14F-4D97-AF65-F5344CB8AC3E}">
        <p14:creationId xmlns:p14="http://schemas.microsoft.com/office/powerpoint/2010/main" val="329478315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Community College Governance</a:t>
            </a:r>
          </a:p>
        </p:txBody>
      </p:sp>
      <p:sp>
        <p:nvSpPr>
          <p:cNvPr id="3" name="Content Placeholder 2"/>
          <p:cNvSpPr>
            <a:spLocks noGrp="1"/>
          </p:cNvSpPr>
          <p:nvPr>
            <p:ph idx="1"/>
          </p:nvPr>
        </p:nvSpPr>
        <p:spPr/>
        <p:txBody>
          <a:bodyPr>
            <a:normAutofit lnSpcReduction="10000"/>
          </a:bodyPr>
          <a:lstStyle/>
          <a:p>
            <a:r>
              <a:rPr lang="en-US" dirty="0"/>
              <a:t>Governance is shared between the local sponsor and the commonwealth</a:t>
            </a:r>
          </a:p>
          <a:p>
            <a:pPr lvl="1"/>
            <a:endParaRPr lang="en-US" dirty="0"/>
          </a:p>
          <a:p>
            <a:pPr lvl="1"/>
            <a:r>
              <a:rPr lang="en-US" dirty="0"/>
              <a:t>Local Sponsor</a:t>
            </a:r>
          </a:p>
          <a:p>
            <a:pPr lvl="2"/>
            <a:r>
              <a:rPr lang="en-US" dirty="0"/>
              <a:t>Appoints board of trustees</a:t>
            </a:r>
          </a:p>
          <a:p>
            <a:pPr lvl="2"/>
            <a:r>
              <a:rPr lang="en-US" dirty="0"/>
              <a:t>Approves annual college budget</a:t>
            </a:r>
          </a:p>
          <a:p>
            <a:pPr lvl="1"/>
            <a:endParaRPr lang="en-US" dirty="0"/>
          </a:p>
          <a:p>
            <a:pPr lvl="1"/>
            <a:r>
              <a:rPr lang="en-US" dirty="0"/>
              <a:t>Commonwealth</a:t>
            </a:r>
          </a:p>
          <a:p>
            <a:pPr lvl="2"/>
            <a:r>
              <a:rPr lang="en-US" dirty="0"/>
              <a:t>Public School Code/Regulations</a:t>
            </a:r>
          </a:p>
          <a:p>
            <a:pPr lvl="2"/>
            <a:r>
              <a:rPr lang="en-US" dirty="0"/>
              <a:t>Policies/Procedures</a:t>
            </a:r>
          </a:p>
        </p:txBody>
      </p:sp>
      <p:sp>
        <p:nvSpPr>
          <p:cNvPr id="4" name="Slide Number Placeholder 3"/>
          <p:cNvSpPr>
            <a:spLocks noGrp="1"/>
          </p:cNvSpPr>
          <p:nvPr>
            <p:ph type="sldNum" sz="quarter" idx="12"/>
          </p:nvPr>
        </p:nvSpPr>
        <p:spPr/>
        <p:txBody>
          <a:bodyPr/>
          <a:lstStyle/>
          <a:p>
            <a:fld id="{680C5762-CF65-4775-9966-A58D40CC61B9}" type="slidenum">
              <a:rPr lang="en-US" smtClean="0"/>
              <a:t>3</a:t>
            </a:fld>
            <a:endParaRPr lang="en-US"/>
          </a:p>
        </p:txBody>
      </p:sp>
    </p:spTree>
    <p:extLst>
      <p:ext uri="{BB962C8B-B14F-4D97-AF65-F5344CB8AC3E}">
        <p14:creationId xmlns:p14="http://schemas.microsoft.com/office/powerpoint/2010/main" val="345303746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Community College Funding Sources</a:t>
            </a:r>
          </a:p>
        </p:txBody>
      </p:sp>
      <p:sp>
        <p:nvSpPr>
          <p:cNvPr id="3" name="Content Placeholder 2"/>
          <p:cNvSpPr>
            <a:spLocks noGrp="1"/>
          </p:cNvSpPr>
          <p:nvPr>
            <p:ph idx="1"/>
          </p:nvPr>
        </p:nvSpPr>
        <p:spPr/>
        <p:txBody>
          <a:bodyPr/>
          <a:lstStyle/>
          <a:p>
            <a:r>
              <a:rPr lang="en-US" dirty="0"/>
              <a:t>Student tuition and fees</a:t>
            </a:r>
          </a:p>
          <a:p>
            <a:endParaRPr lang="en-US" dirty="0"/>
          </a:p>
          <a:p>
            <a:r>
              <a:rPr lang="en-US" dirty="0"/>
              <a:t>Commonwealth appropriation</a:t>
            </a:r>
          </a:p>
          <a:p>
            <a:pPr lvl="1"/>
            <a:r>
              <a:rPr lang="en-US" dirty="0"/>
              <a:t>Operating</a:t>
            </a:r>
          </a:p>
          <a:p>
            <a:pPr lvl="1"/>
            <a:r>
              <a:rPr lang="en-US" dirty="0"/>
              <a:t>Capital</a:t>
            </a:r>
          </a:p>
          <a:p>
            <a:pPr marL="457200" lvl="1" indent="0">
              <a:buNone/>
            </a:pPr>
            <a:endParaRPr lang="en-US" dirty="0"/>
          </a:p>
          <a:p>
            <a:r>
              <a:rPr lang="en-US" dirty="0"/>
              <a:t>Local sponsor appropriation</a:t>
            </a:r>
          </a:p>
          <a:p>
            <a:pPr lvl="1"/>
            <a:endParaRPr lang="en-US" dirty="0"/>
          </a:p>
        </p:txBody>
      </p:sp>
      <p:sp>
        <p:nvSpPr>
          <p:cNvPr id="4" name="Slide Number Placeholder 3"/>
          <p:cNvSpPr>
            <a:spLocks noGrp="1"/>
          </p:cNvSpPr>
          <p:nvPr>
            <p:ph type="sldNum" sz="quarter" idx="12"/>
          </p:nvPr>
        </p:nvSpPr>
        <p:spPr/>
        <p:txBody>
          <a:bodyPr/>
          <a:lstStyle/>
          <a:p>
            <a:fld id="{680C5762-CF65-4775-9966-A58D40CC61B9}" type="slidenum">
              <a:rPr lang="en-US" smtClean="0"/>
              <a:t>4</a:t>
            </a:fld>
            <a:endParaRPr lang="en-US"/>
          </a:p>
        </p:txBody>
      </p:sp>
    </p:spTree>
    <p:extLst>
      <p:ext uri="{BB962C8B-B14F-4D97-AF65-F5344CB8AC3E}">
        <p14:creationId xmlns:p14="http://schemas.microsoft.com/office/powerpoint/2010/main" val="207107998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dirty="0"/>
              <a:t>Steps to Establish a New Community College</a:t>
            </a:r>
          </a:p>
        </p:txBody>
      </p:sp>
      <p:sp>
        <p:nvSpPr>
          <p:cNvPr id="3" name="Content Placeholder 2"/>
          <p:cNvSpPr>
            <a:spLocks noGrp="1"/>
          </p:cNvSpPr>
          <p:nvPr>
            <p:ph idx="1"/>
          </p:nvPr>
        </p:nvSpPr>
        <p:spPr/>
        <p:txBody>
          <a:bodyPr/>
          <a:lstStyle/>
          <a:p>
            <a:r>
              <a:rPr lang="en-US" dirty="0"/>
              <a:t>Community college plan/application</a:t>
            </a:r>
          </a:p>
          <a:p>
            <a:pPr lvl="1"/>
            <a:r>
              <a:rPr lang="en-US" dirty="0"/>
              <a:t>Local sponsor resolutions</a:t>
            </a:r>
          </a:p>
          <a:p>
            <a:pPr lvl="1"/>
            <a:r>
              <a:rPr lang="en-US" dirty="0"/>
              <a:t>Feasibility study</a:t>
            </a:r>
          </a:p>
          <a:p>
            <a:pPr lvl="1"/>
            <a:r>
              <a:rPr lang="en-US" dirty="0"/>
              <a:t>Structure/Organization</a:t>
            </a:r>
          </a:p>
          <a:p>
            <a:pPr lvl="1"/>
            <a:r>
              <a:rPr lang="en-US" dirty="0"/>
              <a:t>Financing plan</a:t>
            </a:r>
          </a:p>
          <a:p>
            <a:pPr lvl="1"/>
            <a:endParaRPr lang="en-US" sz="1000" dirty="0"/>
          </a:p>
          <a:p>
            <a:r>
              <a:rPr lang="en-US" dirty="0"/>
              <a:t>Submission to the State Board of Education</a:t>
            </a:r>
          </a:p>
        </p:txBody>
      </p:sp>
      <p:sp>
        <p:nvSpPr>
          <p:cNvPr id="4" name="Slide Number Placeholder 3"/>
          <p:cNvSpPr>
            <a:spLocks noGrp="1"/>
          </p:cNvSpPr>
          <p:nvPr>
            <p:ph type="sldNum" sz="quarter" idx="12"/>
          </p:nvPr>
        </p:nvSpPr>
        <p:spPr/>
        <p:txBody>
          <a:bodyPr/>
          <a:lstStyle/>
          <a:p>
            <a:fld id="{680C5762-CF65-4775-9966-A58D40CC61B9}" type="slidenum">
              <a:rPr lang="en-US" smtClean="0"/>
              <a:t>5</a:t>
            </a:fld>
            <a:endParaRPr lang="en-US"/>
          </a:p>
        </p:txBody>
      </p:sp>
    </p:spTree>
    <p:extLst>
      <p:ext uri="{BB962C8B-B14F-4D97-AF65-F5344CB8AC3E}">
        <p14:creationId xmlns:p14="http://schemas.microsoft.com/office/powerpoint/2010/main" val="37101980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State Board of Education Review Process</a:t>
            </a:r>
          </a:p>
        </p:txBody>
      </p:sp>
      <p:sp>
        <p:nvSpPr>
          <p:cNvPr id="3" name="Content Placeholder 2"/>
          <p:cNvSpPr>
            <a:spLocks noGrp="1"/>
          </p:cNvSpPr>
          <p:nvPr>
            <p:ph idx="1"/>
          </p:nvPr>
        </p:nvSpPr>
        <p:spPr/>
        <p:txBody>
          <a:bodyPr>
            <a:normAutofit/>
          </a:bodyPr>
          <a:lstStyle/>
          <a:p>
            <a:pPr marL="0" indent="0">
              <a:buNone/>
            </a:pPr>
            <a:r>
              <a:rPr lang="en-US" dirty="0"/>
              <a:t>State Board of Education: </a:t>
            </a:r>
          </a:p>
          <a:p>
            <a:r>
              <a:rPr lang="en-US" sz="3000" dirty="0"/>
              <a:t>Establishes ad-hoc subcommittee of Board members</a:t>
            </a:r>
          </a:p>
          <a:p>
            <a:r>
              <a:rPr lang="en-US" sz="3000" dirty="0"/>
              <a:t>Schedules and holds public hearing</a:t>
            </a:r>
          </a:p>
          <a:p>
            <a:r>
              <a:rPr lang="en-US" sz="3000" dirty="0"/>
              <a:t>Consults with PDE and the Governor</a:t>
            </a:r>
          </a:p>
          <a:p>
            <a:r>
              <a:rPr lang="en-US" sz="3000" dirty="0"/>
              <a:t>Subcommittee/Council issues recommendation to the full State Board</a:t>
            </a:r>
          </a:p>
          <a:p>
            <a:r>
              <a:rPr lang="en-US" sz="3000" dirty="0"/>
              <a:t>Full Board votes on recommendation</a:t>
            </a:r>
          </a:p>
        </p:txBody>
      </p:sp>
      <p:sp>
        <p:nvSpPr>
          <p:cNvPr id="4" name="Slide Number Placeholder 3"/>
          <p:cNvSpPr>
            <a:spLocks noGrp="1"/>
          </p:cNvSpPr>
          <p:nvPr>
            <p:ph type="sldNum" sz="quarter" idx="12"/>
          </p:nvPr>
        </p:nvSpPr>
        <p:spPr/>
        <p:txBody>
          <a:bodyPr/>
          <a:lstStyle/>
          <a:p>
            <a:fld id="{680C5762-CF65-4775-9966-A58D40CC61B9}" type="slidenum">
              <a:rPr lang="en-US" smtClean="0"/>
              <a:t>6</a:t>
            </a:fld>
            <a:endParaRPr lang="en-US"/>
          </a:p>
        </p:txBody>
      </p:sp>
    </p:spTree>
    <p:extLst>
      <p:ext uri="{BB962C8B-B14F-4D97-AF65-F5344CB8AC3E}">
        <p14:creationId xmlns:p14="http://schemas.microsoft.com/office/powerpoint/2010/main" val="221083062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400" dirty="0"/>
              <a:t>State Board of Education Requirements for Approval</a:t>
            </a:r>
          </a:p>
        </p:txBody>
      </p:sp>
      <p:sp>
        <p:nvSpPr>
          <p:cNvPr id="3" name="Content Placeholder 2"/>
          <p:cNvSpPr>
            <a:spLocks noGrp="1"/>
          </p:cNvSpPr>
          <p:nvPr>
            <p:ph idx="1"/>
          </p:nvPr>
        </p:nvSpPr>
        <p:spPr/>
        <p:txBody>
          <a:bodyPr>
            <a:normAutofit/>
          </a:bodyPr>
          <a:lstStyle/>
          <a:p>
            <a:r>
              <a:rPr lang="en-US" dirty="0"/>
              <a:t>Sufficient population</a:t>
            </a:r>
          </a:p>
          <a:p>
            <a:endParaRPr lang="en-US" dirty="0"/>
          </a:p>
          <a:p>
            <a:r>
              <a:rPr lang="en-US" dirty="0"/>
              <a:t>Sufficient funding from local sponsor</a:t>
            </a:r>
          </a:p>
          <a:p>
            <a:endParaRPr lang="en-US" dirty="0"/>
          </a:p>
          <a:p>
            <a:r>
              <a:rPr lang="en-US" dirty="0"/>
              <a:t>Area is not</a:t>
            </a:r>
            <a:r>
              <a:rPr lang="en-US" dirty="0">
                <a:solidFill>
                  <a:srgbClr val="FF0000"/>
                </a:solidFill>
              </a:rPr>
              <a:t> </a:t>
            </a:r>
            <a:r>
              <a:rPr lang="en-US" dirty="0"/>
              <a:t>adequately served by postsecondary education</a:t>
            </a:r>
          </a:p>
          <a:p>
            <a:pPr lvl="1"/>
            <a:endParaRPr lang="en-US" dirty="0"/>
          </a:p>
        </p:txBody>
      </p:sp>
      <p:sp>
        <p:nvSpPr>
          <p:cNvPr id="4" name="Slide Number Placeholder 3"/>
          <p:cNvSpPr>
            <a:spLocks noGrp="1"/>
          </p:cNvSpPr>
          <p:nvPr>
            <p:ph type="sldNum" sz="quarter" idx="12"/>
          </p:nvPr>
        </p:nvSpPr>
        <p:spPr/>
        <p:txBody>
          <a:bodyPr/>
          <a:lstStyle/>
          <a:p>
            <a:fld id="{680C5762-CF65-4775-9966-A58D40CC61B9}" type="slidenum">
              <a:rPr lang="en-US" smtClean="0"/>
              <a:t>7</a:t>
            </a:fld>
            <a:endParaRPr lang="en-US"/>
          </a:p>
        </p:txBody>
      </p:sp>
    </p:spTree>
    <p:extLst>
      <p:ext uri="{BB962C8B-B14F-4D97-AF65-F5344CB8AC3E}">
        <p14:creationId xmlns:p14="http://schemas.microsoft.com/office/powerpoint/2010/main" val="53466749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Post-Approval Activities</a:t>
            </a:r>
          </a:p>
        </p:txBody>
      </p:sp>
      <p:sp>
        <p:nvSpPr>
          <p:cNvPr id="3" name="Content Placeholder 2"/>
          <p:cNvSpPr>
            <a:spLocks noGrp="1"/>
          </p:cNvSpPr>
          <p:nvPr>
            <p:ph idx="1"/>
          </p:nvPr>
        </p:nvSpPr>
        <p:spPr/>
        <p:txBody>
          <a:bodyPr/>
          <a:lstStyle/>
          <a:p>
            <a:r>
              <a:rPr lang="en-US" dirty="0"/>
              <a:t>Local sponsor appoints</a:t>
            </a:r>
            <a:r>
              <a:rPr lang="en-US" dirty="0">
                <a:solidFill>
                  <a:srgbClr val="FF0000"/>
                </a:solidFill>
              </a:rPr>
              <a:t> </a:t>
            </a:r>
            <a:r>
              <a:rPr lang="en-US" dirty="0"/>
              <a:t>board of trustees</a:t>
            </a:r>
          </a:p>
          <a:p>
            <a:endParaRPr lang="en-US" dirty="0"/>
          </a:p>
          <a:p>
            <a:r>
              <a:rPr lang="en-US" dirty="0"/>
              <a:t>College board prepares and submits 120-day plan to PDE</a:t>
            </a:r>
          </a:p>
          <a:p>
            <a:endParaRPr lang="en-US" dirty="0"/>
          </a:p>
          <a:p>
            <a:r>
              <a:rPr lang="en-US" dirty="0"/>
              <a:t>Funding</a:t>
            </a:r>
          </a:p>
          <a:p>
            <a:pPr lvl="1"/>
            <a:endParaRPr lang="en-US" dirty="0"/>
          </a:p>
          <a:p>
            <a:pPr lvl="1"/>
            <a:endParaRPr lang="en-US" dirty="0"/>
          </a:p>
          <a:p>
            <a:pPr lvl="1"/>
            <a:endParaRPr lang="en-US" dirty="0"/>
          </a:p>
        </p:txBody>
      </p:sp>
      <p:sp>
        <p:nvSpPr>
          <p:cNvPr id="4" name="Slide Number Placeholder 3"/>
          <p:cNvSpPr>
            <a:spLocks noGrp="1"/>
          </p:cNvSpPr>
          <p:nvPr>
            <p:ph type="sldNum" sz="quarter" idx="12"/>
          </p:nvPr>
        </p:nvSpPr>
        <p:spPr/>
        <p:txBody>
          <a:bodyPr/>
          <a:lstStyle/>
          <a:p>
            <a:fld id="{680C5762-CF65-4775-9966-A58D40CC61B9}" type="slidenum">
              <a:rPr lang="en-US" smtClean="0"/>
              <a:t>8</a:t>
            </a:fld>
            <a:endParaRPr lang="en-US"/>
          </a:p>
        </p:txBody>
      </p:sp>
    </p:spTree>
    <p:extLst>
      <p:ext uri="{BB962C8B-B14F-4D97-AF65-F5344CB8AC3E}">
        <p14:creationId xmlns:p14="http://schemas.microsoft.com/office/powerpoint/2010/main" val="89165259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Community Colleges in Pennsylvania</a:t>
            </a:r>
          </a:p>
        </p:txBody>
      </p:sp>
      <p:sp>
        <p:nvSpPr>
          <p:cNvPr id="3" name="Content Placeholder 2"/>
          <p:cNvSpPr>
            <a:spLocks noGrp="1"/>
          </p:cNvSpPr>
          <p:nvPr>
            <p:ph idx="1"/>
          </p:nvPr>
        </p:nvSpPr>
        <p:spPr/>
        <p:txBody>
          <a:bodyPr/>
          <a:lstStyle/>
          <a:p>
            <a:pPr marL="457200" lvl="1" indent="0" algn="ctr">
              <a:buNone/>
            </a:pPr>
            <a:endParaRPr lang="en-US" dirty="0"/>
          </a:p>
          <a:p>
            <a:pPr marL="457200" lvl="1" indent="0" algn="ctr">
              <a:buNone/>
            </a:pPr>
            <a:endParaRPr lang="en-US" dirty="0"/>
          </a:p>
          <a:p>
            <a:pPr marL="457200" lvl="1" indent="0" algn="ctr">
              <a:buNone/>
            </a:pPr>
            <a:r>
              <a:rPr lang="en-US" dirty="0"/>
              <a:t>Michael Dotts</a:t>
            </a:r>
          </a:p>
          <a:p>
            <a:pPr marL="457200" lvl="1" indent="0" algn="ctr">
              <a:buNone/>
            </a:pPr>
            <a:r>
              <a:rPr lang="en-US" sz="2000" dirty="0"/>
              <a:t>Higher Education Associate</a:t>
            </a:r>
          </a:p>
          <a:p>
            <a:pPr marL="457200" lvl="1" indent="0" algn="ctr">
              <a:buNone/>
            </a:pPr>
            <a:r>
              <a:rPr lang="en-US" sz="2000" dirty="0"/>
              <a:t>Office of Postsecondary/Higher Education</a:t>
            </a:r>
          </a:p>
          <a:p>
            <a:pPr marL="457200" lvl="1" indent="0" algn="ctr">
              <a:buNone/>
            </a:pPr>
            <a:r>
              <a:rPr lang="en-US" sz="2000" dirty="0">
                <a:hlinkClick r:id="rId3"/>
              </a:rPr>
              <a:t>rdotts@pa.gov</a:t>
            </a:r>
            <a:endParaRPr lang="en-US" sz="2000" dirty="0"/>
          </a:p>
          <a:p>
            <a:pPr marL="457200" lvl="1" indent="0" algn="ctr">
              <a:buNone/>
            </a:pPr>
            <a:r>
              <a:rPr lang="en-US" sz="2000" dirty="0"/>
              <a:t>717-705-7787</a:t>
            </a:r>
          </a:p>
          <a:p>
            <a:pPr lvl="1"/>
            <a:endParaRPr lang="en-US" dirty="0"/>
          </a:p>
          <a:p>
            <a:pPr lvl="1"/>
            <a:endParaRPr lang="en-US" dirty="0"/>
          </a:p>
        </p:txBody>
      </p:sp>
      <p:sp>
        <p:nvSpPr>
          <p:cNvPr id="4" name="Slide Number Placeholder 3"/>
          <p:cNvSpPr>
            <a:spLocks noGrp="1"/>
          </p:cNvSpPr>
          <p:nvPr>
            <p:ph type="sldNum" sz="quarter" idx="12"/>
          </p:nvPr>
        </p:nvSpPr>
        <p:spPr/>
        <p:txBody>
          <a:bodyPr/>
          <a:lstStyle/>
          <a:p>
            <a:fld id="{680C5762-CF65-4775-9966-A58D40CC61B9}" type="slidenum">
              <a:rPr lang="en-US" smtClean="0"/>
              <a:t>9</a:t>
            </a:fld>
            <a:endParaRPr lang="en-US"/>
          </a:p>
        </p:txBody>
      </p:sp>
      <p:sp>
        <p:nvSpPr>
          <p:cNvPr id="5" name="Date Placeholder 4"/>
          <p:cNvSpPr>
            <a:spLocks noGrp="1"/>
          </p:cNvSpPr>
          <p:nvPr>
            <p:ph type="dt" sz="half" idx="10"/>
          </p:nvPr>
        </p:nvSpPr>
        <p:spPr/>
        <p:txBody>
          <a:bodyPr/>
          <a:lstStyle/>
          <a:p>
            <a:fld id="{20D57AF2-7F98-445B-850F-DA14E34254B5}" type="datetime1">
              <a:rPr lang="en-US" smtClean="0"/>
              <a:t>10/12/2022</a:t>
            </a:fld>
            <a:endParaRPr lang="en-US"/>
          </a:p>
        </p:txBody>
      </p:sp>
    </p:spTree>
    <p:extLst>
      <p:ext uri="{BB962C8B-B14F-4D97-AF65-F5344CB8AC3E}">
        <p14:creationId xmlns:p14="http://schemas.microsoft.com/office/powerpoint/2010/main" val="50038200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Group xmlns="f1c7bf0e-1cb0-48f8-99df-6e3f20f315ba">Accessibility</Group>
    <Category xmlns="f1c7bf0e-1cb0-48f8-99df-6e3f20f315ba">Select...</Category>
    <To_x0020_Be_x0020_Deleted_x003f_ xmlns="f1c7bf0e-1cb0-48f8-99df-6e3f20f315ba">NO</To_x0020_Be_x0020_Deleted_x003f_>
    <Year xmlns="f1c7bf0e-1cb0-48f8-99df-6e3f20f315ba" xsi:nil="true"/>
    <Month xmlns="f1c7bf0e-1cb0-48f8-99df-6e3f20f315ba" xsi:nil="true"/>
    <Document_x0020_Type_x0020_II xmlns="f1c7bf0e-1cb0-48f8-99df-6e3f20f315ba">Accessibility</Document_x0020_Type_x0020_II>
    <Document_x0020_Type xmlns="f1c7bf0e-1cb0-48f8-99df-6e3f20f315ba">Accessibility</Document_x0020_Type>
    <Author0 xmlns="f1c7bf0e-1cb0-48f8-99df-6e3f20f315ba"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545745096E880943ACB0FE4084512437" ma:contentTypeVersion="13" ma:contentTypeDescription="Create a new document." ma:contentTypeScope="" ma:versionID="a19328166d2359d223ac879a61fcda45">
  <xsd:schema xmlns:xsd="http://www.w3.org/2001/XMLSchema" xmlns:xs="http://www.w3.org/2001/XMLSchema" xmlns:p="http://schemas.microsoft.com/office/2006/metadata/properties" xmlns:ns2="f1c7bf0e-1cb0-48f8-99df-6e3f20f315ba" targetNamespace="http://schemas.microsoft.com/office/2006/metadata/properties" ma:root="true" ma:fieldsID="da6e66bb09347633796227476a711d93" ns2:_="">
    <xsd:import namespace="f1c7bf0e-1cb0-48f8-99df-6e3f20f315ba"/>
    <xsd:element name="properties">
      <xsd:complexType>
        <xsd:sequence>
          <xsd:element name="documentManagement">
            <xsd:complexType>
              <xsd:all>
                <xsd:element ref="ns2:Group"/>
                <xsd:element ref="ns2:Document_x0020_Type" minOccurs="0"/>
                <xsd:element ref="ns2:Document_x0020_Type_x0020_II" minOccurs="0"/>
                <xsd:element ref="ns2:Category" minOccurs="0"/>
                <xsd:element ref="ns2:Month" minOccurs="0"/>
                <xsd:element ref="ns2:Author0" minOccurs="0"/>
                <xsd:element ref="ns2:Year" minOccurs="0"/>
                <xsd:element ref="ns2:To_x0020_Be_x0020_Deleted_x003f_"/>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1c7bf0e-1cb0-48f8-99df-6e3f20f315ba" elementFormDefault="qualified">
    <xsd:import namespace="http://schemas.microsoft.com/office/2006/documentManagement/types"/>
    <xsd:import namespace="http://schemas.microsoft.com/office/infopath/2007/PartnerControls"/>
    <xsd:element name="Group" ma:index="2" ma:displayName="Group" ma:default="Select..." ma:format="Dropdown" ma:internalName="Group">
      <xsd:simpleType>
        <xsd:restriction base="dms:Choice">
          <xsd:enumeration value="Select..."/>
          <xsd:enumeration value="PDE Highlights"/>
          <xsd:enumeration value="Transition"/>
          <xsd:enumeration value="COVID-19"/>
          <xsd:enumeration value="Getting My Job Done"/>
          <xsd:enumeration value="Internal Controls"/>
          <xsd:enumeration value="My Professional Growth"/>
          <xsd:enumeration value="My Personal Stuff"/>
          <xsd:enumeration value="My Work Place"/>
          <xsd:enumeration value="Health Safety and Security"/>
          <xsd:enumeration value="Management Services"/>
          <xsd:enumeration value="Penn Link"/>
          <xsd:enumeration value="Accessibility"/>
        </xsd:restriction>
      </xsd:simpleType>
    </xsd:element>
    <xsd:element name="Document_x0020_Type" ma:index="3" nillable="true" ma:displayName="Document Type I" ma:default="Select..." ma:format="Dropdown" ma:internalName="Document_x0020_Type">
      <xsd:simpleType>
        <xsd:restriction base="dms:Choice">
          <xsd:enumeration value="Select..."/>
          <xsd:enumeration value="COVID-HR"/>
          <xsd:enumeration value="COVID-IT"/>
          <xsd:enumeration value="COVID-Budget"/>
          <xsd:enumeration value="COVID-Resources"/>
          <xsd:enumeration value="Accessibility"/>
          <xsd:enumeration value="Admin Policies"/>
          <xsd:enumeration value="Electronic Personnel Action Request (ePAR)"/>
          <xsd:enumeration value="Emergency Evacuation Plan"/>
          <xsd:enumeration value="Employee"/>
          <xsd:enumeration value="Health, Safety &amp; Security"/>
          <xsd:enumeration value="HR Transition"/>
          <xsd:enumeration value="IT Transition"/>
          <xsd:enumeration value="Leave/AWS"/>
          <xsd:enumeration value="Miscellaneous"/>
          <xsd:enumeration value="Parking"/>
          <xsd:enumeration value="Pay and Benefits"/>
          <xsd:enumeration value="PDE Academy"/>
          <xsd:enumeration value="Supervisor"/>
        </xsd:restriction>
      </xsd:simpleType>
    </xsd:element>
    <xsd:element name="Document_x0020_Type_x0020_II" ma:index="4" nillable="true" ma:displayName="Document Type II" ma:default="Select..." ma:format="Dropdown" ma:internalName="Document_x0020_Type_x0020_II">
      <xsd:simpleType>
        <xsd:restriction base="dms:Choice">
          <xsd:enumeration value="Select..."/>
          <xsd:enumeration value="Accessibility"/>
          <xsd:enumeration value="Admin Policies"/>
          <xsd:enumeration value="Electronic Personnel Action Request (ePAR)"/>
          <xsd:enumeration value="Emergency Evacuation Plan"/>
          <xsd:enumeration value="Employee"/>
          <xsd:enumeration value="Health, Safety &amp; Security"/>
          <xsd:enumeration value="HR Transition"/>
          <xsd:enumeration value="IT Transition"/>
          <xsd:enumeration value="Leave/AWS"/>
          <xsd:enumeration value="Miscellaneous"/>
          <xsd:enumeration value="Parking"/>
          <xsd:enumeration value="Pay and Benefits"/>
          <xsd:enumeration value="PDE Academy"/>
          <xsd:enumeration value="Supervisor"/>
          <xsd:enumeration value="Zoom"/>
        </xsd:restriction>
      </xsd:simpleType>
    </xsd:element>
    <xsd:element name="Category" ma:index="5" nillable="true" ma:displayName="Category" ma:default="Select..." ma:format="Dropdown" ma:internalName="Category">
      <xsd:simpleType>
        <xsd:restriction base="dms:Choice">
          <xsd:enumeration value="Select..."/>
          <xsd:enumeration value="1. Active Shooter"/>
          <xsd:enumeration value="2. AED/Medical Emergencies"/>
          <xsd:enumeration value="3. Emergency Evacuation/Emergency Preparedness"/>
          <xsd:enumeration value="4. Accidents"/>
          <xsd:enumeration value="5. Safety Goals /Personal Safety"/>
          <xsd:enumeration value="6. Health, Wellness and Fitness"/>
          <xsd:enumeration value="7. Security/ID Badge"/>
          <xsd:enumeration value="8. Worker's Compensation"/>
          <xsd:enumeration value="9. Additional Resources"/>
          <xsd:enumeration value="Employee"/>
          <xsd:enumeration value="Supervisor"/>
          <xsd:enumeration value="Year 2020"/>
          <xsd:enumeration value="Year 2019"/>
          <xsd:enumeration value="Year 2018"/>
          <xsd:enumeration value="Year 2017"/>
          <xsd:enumeration value="Year 2016"/>
          <xsd:enumeration value="Year 2015"/>
          <xsd:enumeration value="Year 2014"/>
          <xsd:enumeration value="Year 2013"/>
          <xsd:enumeration value="Year 2012"/>
          <xsd:enumeration value="Year 2011"/>
        </xsd:restriction>
      </xsd:simpleType>
    </xsd:element>
    <xsd:element name="Month" ma:index="12" nillable="true" ma:displayName="Month" ma:default="Select..." ma:format="Dropdown" ma:internalName="Month">
      <xsd:simpleType>
        <xsd:restriction base="dms:Choice">
          <xsd:enumeration value="Select..."/>
          <xsd:enumeration value="01 - January"/>
          <xsd:enumeration value="02 - February"/>
          <xsd:enumeration value="03 - March"/>
          <xsd:enumeration value="04 - April"/>
          <xsd:enumeration value="05 - May"/>
          <xsd:enumeration value="06 - June"/>
          <xsd:enumeration value="07 - July"/>
          <xsd:enumeration value="08 - August"/>
          <xsd:enumeration value="09 - September"/>
          <xsd:enumeration value="10 - October"/>
          <xsd:enumeration value="11 - November"/>
          <xsd:enumeration value="12 - December"/>
        </xsd:restriction>
      </xsd:simpleType>
    </xsd:element>
    <xsd:element name="Author0" ma:index="13" nillable="true" ma:displayName="Sent By" ma:description="The name in the column reflect the name of the Penn Link message creator/submitter." ma:internalName="Author0">
      <xsd:simpleType>
        <xsd:restriction base="dms:Text">
          <xsd:maxLength value="255"/>
        </xsd:restriction>
      </xsd:simpleType>
    </xsd:element>
    <xsd:element name="Year" ma:index="14" nillable="true" ma:displayName="Year" ma:default="2020" ma:format="Dropdown" ma:internalName="Year">
      <xsd:simpleType>
        <xsd:restriction base="dms:Choice">
          <xsd:enumeration value="2020"/>
          <xsd:enumeration value="2019"/>
          <xsd:enumeration value="2018"/>
          <xsd:enumeration value="2017"/>
          <xsd:enumeration value="2016"/>
          <xsd:enumeration value="2015"/>
          <xsd:enumeration value="2014"/>
          <xsd:enumeration value="2013"/>
          <xsd:enumeration value="2012"/>
          <xsd:enumeration value="2011"/>
          <xsd:enumeration value="2010"/>
        </xsd:restriction>
      </xsd:simpleType>
    </xsd:element>
    <xsd:element name="To_x0020_Be_x0020_Deleted_x003f_" ma:index="15" ma:displayName="To Be Deleted?" ma:default="NO" ma:description="Identify if this Document needs to be removed from this Inside PDE site?" ma:format="Dropdown" ma:internalName="To_x0020_Be_x0020_Deleted_x003f_">
      <xsd:simpleType>
        <xsd:restriction base="dms:Choice">
          <xsd:enumeration value="NO"/>
          <xsd:enumeration value="YES"/>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8" ma:displayName="Content Type"/>
        <xsd:element ref="dc:title" minOccurs="0" maxOccurs="1" ma:index="1"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C12A4EA4-2FD6-46CD-858F-1ABF09EFBD7C}">
  <ds:schemaRefs>
    <ds:schemaRef ds:uri="http://schemas.microsoft.com/sharepoint/v3/contenttype/forms"/>
  </ds:schemaRefs>
</ds:datastoreItem>
</file>

<file path=customXml/itemProps2.xml><?xml version="1.0" encoding="utf-8"?>
<ds:datastoreItem xmlns:ds="http://schemas.openxmlformats.org/officeDocument/2006/customXml" ds:itemID="{B345E959-B139-4928-B6C0-4290FBE61FC4}">
  <ds:schemaRefs>
    <ds:schemaRef ds:uri="http://purl.org/dc/terms/"/>
    <ds:schemaRef ds:uri="http://schemas.openxmlformats.org/package/2006/metadata/core-properties"/>
    <ds:schemaRef ds:uri="http://purl.org/dc/dcmitype/"/>
    <ds:schemaRef ds:uri="http://schemas.microsoft.com/office/infopath/2007/PartnerControls"/>
    <ds:schemaRef ds:uri="http://schemas.microsoft.com/office/2006/documentManagement/types"/>
    <ds:schemaRef ds:uri="http://purl.org/dc/elements/1.1/"/>
    <ds:schemaRef ds:uri="http://schemas.microsoft.com/office/2006/metadata/properties"/>
    <ds:schemaRef ds:uri="f1c7bf0e-1cb0-48f8-99df-6e3f20f315ba"/>
    <ds:schemaRef ds:uri="http://www.w3.org/XML/1998/namespace"/>
  </ds:schemaRefs>
</ds:datastoreItem>
</file>

<file path=customXml/itemProps3.xml><?xml version="1.0" encoding="utf-8"?>
<ds:datastoreItem xmlns:ds="http://schemas.openxmlformats.org/officeDocument/2006/customXml" ds:itemID="{56EB1890-C898-44F4-9E47-0A022625EBD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f1c7bf0e-1cb0-48f8-99df-6e3f20f315ba"/>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1765</TotalTime>
  <Words>1153</Words>
  <Application>Microsoft Office PowerPoint</Application>
  <PresentationFormat>On-screen Show (4:3)</PresentationFormat>
  <Paragraphs>108</Paragraphs>
  <Slides>10</Slides>
  <Notes>8</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10</vt:i4>
      </vt:variant>
    </vt:vector>
  </HeadingPairs>
  <TitlesOfParts>
    <vt:vector size="13" baseType="lpstr">
      <vt:lpstr>Arial</vt:lpstr>
      <vt:lpstr>Calibri</vt:lpstr>
      <vt:lpstr>Office Theme</vt:lpstr>
      <vt:lpstr>Establishment of New Community Colleges in Pennsylvania</vt:lpstr>
      <vt:lpstr>Community College Definition</vt:lpstr>
      <vt:lpstr>Community College Governance</vt:lpstr>
      <vt:lpstr>Community College Funding Sources</vt:lpstr>
      <vt:lpstr>Steps to Establish a New Community College</vt:lpstr>
      <vt:lpstr>State Board of Education Review Process</vt:lpstr>
      <vt:lpstr>State Board of Education Requirements for Approval</vt:lpstr>
      <vt:lpstr>Post-Approval Activities</vt:lpstr>
      <vt:lpstr>Community Colleges in Pennsylvania</vt:lpstr>
      <vt:lpstr>Contact/Mission</vt:lpstr>
    </vt:vector>
  </TitlesOfParts>
  <Company>PA Department of Education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pdeadmin</dc:creator>
  <cp:lastModifiedBy>Dotts, Michael</cp:lastModifiedBy>
  <cp:revision>20</cp:revision>
  <dcterms:created xsi:type="dcterms:W3CDTF">2017-02-01T18:23:33Z</dcterms:created>
  <dcterms:modified xsi:type="dcterms:W3CDTF">2022-10-12T11:57:08Z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Order">
    <vt:r8>33500</vt:r8>
  </property>
  <property fmtid="{D5CDD505-2E9C-101B-9397-08002B2CF9AE}" pid="3" name="_dlc_policyId">
    <vt:lpwstr>/InsidePDE/Documents</vt:lpwstr>
  </property>
  <property fmtid="{D5CDD505-2E9C-101B-9397-08002B2CF9AE}" pid="4" name="xd_ProgID">
    <vt:lpwstr/>
  </property>
  <property fmtid="{D5CDD505-2E9C-101B-9397-08002B2CF9AE}" pid="5" name="_CopySource">
    <vt:lpwstr>https://collab.pde.pa.gov/InsidePDE/Documents/Getting My Job Done/Accessibility/PDE PowerPoint Template - ADA Accessible.pptx</vt:lpwstr>
  </property>
  <property fmtid="{D5CDD505-2E9C-101B-9397-08002B2CF9AE}" pid="6" name="ContentTypeId">
    <vt:lpwstr>0x010100545745096E880943ACB0FE4084512437</vt:lpwstr>
  </property>
  <property fmtid="{D5CDD505-2E9C-101B-9397-08002B2CF9AE}" pid="7" name="ItemRetentionFormula">
    <vt:lpwstr>&lt;formula id="Microsoft.Office.RecordsManagement.PolicyFeatures.Expiration.Formula.BuiltIn"&gt;&lt;number&gt;1&lt;/number&gt;&lt;property&gt;Post_x005f_x0020_End_x005f_x0020_Date&lt;/property&gt;&lt;propertyId&gt;00000000-0000-0000-0000-000000000000&lt;/propertyId&gt;&lt;period&gt;days&lt;/period&gt;&lt;/formula&gt;</vt:lpwstr>
  </property>
  <property fmtid="{D5CDD505-2E9C-101B-9397-08002B2CF9AE}" pid="8" name="TemplateUrl">
    <vt:lpwstr/>
  </property>
</Properties>
</file>