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df" ContentType="application/pd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256" r:id="rId2"/>
    <p:sldId id="272" r:id="rId3"/>
    <p:sldId id="273" r:id="rId4"/>
    <p:sldId id="259" r:id="rId5"/>
    <p:sldId id="274" r:id="rId6"/>
    <p:sldId id="261" r:id="rId7"/>
    <p:sldId id="262" r:id="rId8"/>
    <p:sldId id="276" r:id="rId9"/>
    <p:sldId id="277" r:id="rId10"/>
    <p:sldId id="278" r:id="rId11"/>
    <p:sldId id="271" r:id="rId12"/>
    <p:sldId id="279" r:id="rId13"/>
    <p:sldId id="280" r:id="rId14"/>
    <p:sldId id="281" r:id="rId15"/>
    <p:sldId id="282" r:id="rId16"/>
    <p:sldId id="267" r:id="rId17"/>
    <p:sldId id="269" r:id="rId18"/>
    <p:sldId id="270" r:id="rId19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libri Light" panose="020F0302020204030204" pitchFamily="34" charset="0"/>
      <p:regular r:id="rId24"/>
      <p:italic r:id="rId25"/>
    </p:embeddedFont>
    <p:embeddedFont>
      <p:font typeface="Sailec" panose="00000500000000000000" pitchFamily="50" charset="0"/>
      <p:regular r:id="rId26"/>
      <p:bold r:id="rId27"/>
      <p:italic r:id="rId28"/>
      <p:boldItalic r:id="rId29"/>
    </p:embeddedFont>
    <p:embeddedFont>
      <p:font typeface="Sailec Black" panose="00000A00000000000000" pitchFamily="50" charset="0"/>
      <p:bold r:id="rId30"/>
      <p:boldItalic r:id="rId31"/>
    </p:embeddedFont>
    <p:embeddedFont>
      <p:font typeface="Sailec Light" panose="00000400000000000000" pitchFamily="50" charset="0"/>
      <p:regular r:id="rId32"/>
      <p:italic r:id="rId33"/>
    </p:embeddedFont>
    <p:embeddedFont>
      <p:font typeface="Sailec Medium" panose="00000600000000000000" pitchFamily="50" charset="0"/>
      <p:regular r:id="rId34"/>
      <p:italic r:id="rId35"/>
    </p:embeddedFont>
    <p:embeddedFont>
      <p:font typeface="Sailec Thin" panose="00000300000000000000" pitchFamily="50" charset="0"/>
      <p:regular r:id="rId36"/>
      <p:italic r:id="rId3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na Brown" initials="AB" lastIdx="18" clrIdx="0">
    <p:extLst>
      <p:ext uri="{19B8F6BF-5375-455C-9EA6-DF929625EA0E}">
        <p15:presenceInfo xmlns:p15="http://schemas.microsoft.com/office/powerpoint/2012/main" userId="S-1-5-21-1071280043-2258181052-495798083-161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F0F1"/>
    <a:srgbClr val="4089B7"/>
    <a:srgbClr val="8A8D8E"/>
    <a:srgbClr val="9CD6F0"/>
    <a:srgbClr val="9AB977"/>
    <a:srgbClr val="24572B"/>
    <a:srgbClr val="008DA8"/>
    <a:srgbClr val="888B8D"/>
    <a:srgbClr val="B5B6B7"/>
    <a:srgbClr val="CECF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5" autoAdjust="0"/>
    <p:restoredTop sz="94660"/>
  </p:normalViewPr>
  <p:slideViewPr>
    <p:cSldViewPr snapToGrid="0">
      <p:cViewPr varScale="1">
        <p:scale>
          <a:sx n="86" d="100"/>
          <a:sy n="86" d="100"/>
        </p:scale>
        <p:origin x="138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openxmlformats.org/officeDocument/2006/relationships/presProps" Target="presProps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G:\Shared%20drives\HE%20Consulting%20-%20Private\Completed%20Reports\US\Pennsylvania\Susquehanna\Capital\2020\Final\Models\Susquehanna_NUMS_Capital_Model_2020_Draftv2.xlsm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959179678811334"/>
          <c:y val="4.5738045738045741E-2"/>
          <c:w val="0.77271889318919884"/>
          <c:h val="0.7553138502669376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'Graphic design'!$BW$32</c:f>
              <c:strCache>
                <c:ptCount val="1"/>
                <c:pt idx="0">
                  <c:v>Earnings</c:v>
                </c:pt>
              </c:strCache>
            </c:strRef>
          </c:tx>
          <c:spPr>
            <a:solidFill>
              <a:srgbClr val="24572B"/>
            </a:solidFill>
            <a:ln>
              <a:noFill/>
            </a:ln>
            <a:effectLst/>
          </c:spPr>
          <c:invertIfNegative val="0"/>
          <c:cat>
            <c:strRef>
              <c:f>'Graphic design'!$BW$33:$BW$39</c:f>
              <c:strCache>
                <c:ptCount val="4"/>
                <c:pt idx="0">
                  <c:v>Associate</c:v>
                </c:pt>
                <c:pt idx="1">
                  <c:v>Certificate</c:v>
                </c:pt>
                <c:pt idx="2">
                  <c:v>HS</c:v>
                </c:pt>
                <c:pt idx="3">
                  <c:v>&lt; HS</c:v>
                </c:pt>
              </c:strCache>
            </c:strRef>
          </c:cat>
          <c:val>
            <c:numRef>
              <c:f>'Graphic design'!$BX$33:$BX$39</c:f>
              <c:numCache>
                <c:formatCode>"$"#,##0</c:formatCode>
                <c:ptCount val="4"/>
                <c:pt idx="0">
                  <c:v>36100</c:v>
                </c:pt>
                <c:pt idx="1">
                  <c:v>33400</c:v>
                </c:pt>
                <c:pt idx="2">
                  <c:v>27700</c:v>
                </c:pt>
                <c:pt idx="3">
                  <c:v>17100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C03-43EA-BA93-D6EF82E90E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7"/>
        <c:axId val="667601279"/>
        <c:axId val="453116431"/>
      </c:barChart>
      <c:catAx>
        <c:axId val="66760127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Sailec" panose="00000500000000000000" pitchFamily="50" charset="0"/>
                <a:ea typeface="+mn-ea"/>
                <a:cs typeface="+mn-cs"/>
              </a:defRPr>
            </a:pPr>
            <a:endParaRPr lang="en-US"/>
          </a:p>
        </c:txPr>
        <c:crossAx val="453116431"/>
        <c:crosses val="autoZero"/>
        <c:auto val="1"/>
        <c:lblAlgn val="ctr"/>
        <c:lblOffset val="100"/>
        <c:noMultiLvlLbl val="0"/>
      </c:catAx>
      <c:valAx>
        <c:axId val="45311643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Sailec" panose="00000500000000000000" pitchFamily="50" charset="0"/>
                    <a:ea typeface="+mn-ea"/>
                    <a:cs typeface="+mn-cs"/>
                  </a:defRPr>
                </a:pPr>
                <a:r>
                  <a:rPr lang="en-US" sz="900"/>
                  <a:t>Annual Earnings</a:t>
                </a:r>
              </a:p>
            </c:rich>
          </c:tx>
          <c:layout>
            <c:manualLayout>
              <c:xMode val="edge"/>
              <c:yMode val="edge"/>
              <c:x val="0.42299263499571255"/>
              <c:y val="0.9350072845668737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Sailec" panose="00000500000000000000" pitchFamily="50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&quot;$&quot;#,##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Sailec" panose="00000500000000000000" pitchFamily="50" charset="0"/>
                <a:ea typeface="+mn-ea"/>
                <a:cs typeface="+mn-cs"/>
              </a:defRPr>
            </a:pPr>
            <a:endParaRPr lang="en-US"/>
          </a:p>
        </c:txPr>
        <c:crossAx val="66760127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ysClr val="windowText" lastClr="000000"/>
          </a:solidFill>
          <a:latin typeface="Sailec" panose="00000500000000000000" pitchFamily="50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22C4E-3B40-4D61-AD30-C5EB276BA991}" type="datetimeFigureOut">
              <a:rPr lang="en-US" smtClean="0"/>
              <a:t>12/19/2020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84BB3-694B-441C-BCB7-BCB2878F86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3569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22C4E-3B40-4D61-AD30-C5EB276BA991}" type="datetimeFigureOut">
              <a:rPr lang="en-US" smtClean="0"/>
              <a:t>12/19/2020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84BB3-694B-441C-BCB7-BCB2878F86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1374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22C4E-3B40-4D61-AD30-C5EB276BA991}" type="datetimeFigureOut">
              <a:rPr lang="en-US" smtClean="0"/>
              <a:t>12/19/2020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84BB3-694B-441C-BCB7-BCB2878F86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984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22C4E-3B40-4D61-AD30-C5EB276BA991}" type="datetimeFigureOut">
              <a:rPr lang="en-US" smtClean="0"/>
              <a:t>12/19/2020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84BB3-694B-441C-BCB7-BCB2878F86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373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22C4E-3B40-4D61-AD30-C5EB276BA991}" type="datetimeFigureOut">
              <a:rPr lang="en-US" smtClean="0"/>
              <a:t>12/19/2020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84BB3-694B-441C-BCB7-BCB2878F86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966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22C4E-3B40-4D61-AD30-C5EB276BA991}" type="datetimeFigureOut">
              <a:rPr lang="en-US" smtClean="0"/>
              <a:t>12/19/2020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84BB3-694B-441C-BCB7-BCB2878F86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8919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22C4E-3B40-4D61-AD30-C5EB276BA991}" type="datetimeFigureOut">
              <a:rPr lang="en-US" smtClean="0"/>
              <a:t>12/19/2020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84BB3-694B-441C-BCB7-BCB2878F86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2172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22C4E-3B40-4D61-AD30-C5EB276BA991}" type="datetimeFigureOut">
              <a:rPr lang="en-US" smtClean="0"/>
              <a:t>12/19/2020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84BB3-694B-441C-BCB7-BCB2878F86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808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22C4E-3B40-4D61-AD30-C5EB276BA991}" type="datetimeFigureOut">
              <a:rPr lang="en-US" smtClean="0"/>
              <a:t>12/19/2020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84BB3-694B-441C-BCB7-BCB2878F86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7239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22C4E-3B40-4D61-AD30-C5EB276BA991}" type="datetimeFigureOut">
              <a:rPr lang="en-US" smtClean="0"/>
              <a:t>12/19/2020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84BB3-694B-441C-BCB7-BCB2878F86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7067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22C4E-3B40-4D61-AD30-C5EB276BA991}" type="datetimeFigureOut">
              <a:rPr lang="en-US" smtClean="0"/>
              <a:t>12/19/2020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84BB3-694B-441C-BCB7-BCB2878F86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306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F22C4E-3B40-4D61-AD30-C5EB276BA991}" type="datetimeFigureOut">
              <a:rPr lang="en-US" smtClean="0"/>
              <a:t>12/19/2020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84BB3-694B-441C-BCB7-BCB2878F86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754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2.pd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0.pd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057994F-9F63-464C-95D3-E89D3FBDF741}"/>
              </a:ext>
            </a:extLst>
          </p:cNvPr>
          <p:cNvSpPr/>
          <p:nvPr/>
        </p:nvSpPr>
        <p:spPr>
          <a:xfrm>
            <a:off x="0" y="0"/>
            <a:ext cx="9144000" cy="381000"/>
          </a:xfrm>
          <a:prstGeom prst="rect">
            <a:avLst/>
          </a:prstGeom>
          <a:solidFill>
            <a:srgbClr val="2457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ailec" pitchFamily="2" charset="77"/>
            </a:endParaRPr>
          </a:p>
        </p:txBody>
      </p:sp>
      <p:pic>
        <p:nvPicPr>
          <p:cNvPr id="10" name="Picture 9" descr="Emsi_full_lockup(two_color).eps">
            <a:extLst>
              <a:ext uri="{FF2B5EF4-FFF2-40B4-BE49-F238E27FC236}">
                <a16:creationId xmlns:a16="http://schemas.microsoft.com/office/drawing/2014/main" id="{0787F276-4251-4B51-92C2-48098CBD1724}"/>
              </a:ext>
            </a:extLst>
          </p:cNvPr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863600" y="5839729"/>
            <a:ext cx="1092281" cy="240672"/>
          </a:xfrm>
          <a:prstGeom prst="rect">
            <a:avLst/>
          </a:prstGeom>
        </p:spPr>
      </p:pic>
      <p:grpSp>
        <p:nvGrpSpPr>
          <p:cNvPr id="3" name="Group 4">
            <a:extLst>
              <a:ext uri="{FF2B5EF4-FFF2-40B4-BE49-F238E27FC236}">
                <a16:creationId xmlns:a16="http://schemas.microsoft.com/office/drawing/2014/main" id="{FBB79923-4476-4A50-BF07-0A88C273FE4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63600" y="2703513"/>
            <a:ext cx="7924804" cy="1050925"/>
            <a:chOff x="544" y="1703"/>
            <a:chExt cx="4992" cy="662"/>
          </a:xfrm>
        </p:grpSpPr>
        <p:sp>
          <p:nvSpPr>
            <p:cNvPr id="11" name="AutoShape 3">
              <a:extLst>
                <a:ext uri="{FF2B5EF4-FFF2-40B4-BE49-F238E27FC236}">
                  <a16:creationId xmlns:a16="http://schemas.microsoft.com/office/drawing/2014/main" id="{BE778CF8-D8DB-4B00-922A-4F52572ECA1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44" y="1703"/>
              <a:ext cx="4992" cy="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Rectangle 5">
              <a:extLst>
                <a:ext uri="{FF2B5EF4-FFF2-40B4-BE49-F238E27FC236}">
                  <a16:creationId xmlns:a16="http://schemas.microsoft.com/office/drawing/2014/main" id="{67F37DB0-FB46-445D-AF55-DB8B2315E3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7" y="1761"/>
              <a:ext cx="4192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Sailec Medium" panose="00000600000000000000" pitchFamily="50" charset="0"/>
                </a:rPr>
                <a:t>The Economic </a:t>
              </a:r>
              <a:r>
                <a:rPr lang="en-US" altLang="en-US" sz="2800" dirty="0">
                  <a:solidFill>
                    <a:srgbClr val="000000"/>
                  </a:solidFill>
                  <a:latin typeface="Sailec Medium" panose="00000600000000000000" pitchFamily="50" charset="0"/>
                </a:rPr>
                <a:t>I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Sailec Medium" panose="00000600000000000000" pitchFamily="50" charset="0"/>
                </a:rPr>
                <a:t>mpact of the Proposed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" name="Rectangle 6">
              <a:extLst>
                <a:ext uri="{FF2B5EF4-FFF2-40B4-BE49-F238E27FC236}">
                  <a16:creationId xmlns:a16="http://schemas.microsoft.com/office/drawing/2014/main" id="{F0605CAB-9045-4C55-91E7-B57364C4F8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7" y="2048"/>
              <a:ext cx="4459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2800" dirty="0">
                  <a:solidFill>
                    <a:srgbClr val="000000"/>
                  </a:solidFill>
                  <a:latin typeface="Sailec Medium" panose="00000600000000000000" pitchFamily="50" charset="0"/>
                </a:rPr>
                <a:t>Susquehanna Valley Community College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6EE13B7F-EEA6-43B5-B120-0B88D231450F}"/>
              </a:ext>
            </a:extLst>
          </p:cNvPr>
          <p:cNvSpPr/>
          <p:nvPr/>
        </p:nvSpPr>
        <p:spPr>
          <a:xfrm>
            <a:off x="867951" y="4243920"/>
            <a:ext cx="7738297" cy="301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en-US" sz="1100" spc="200" dirty="0">
                <a:latin typeface="Sailec" pitchFamily="2" charset="77"/>
                <a:cs typeface="Century Gothic"/>
              </a:rPr>
              <a:t>ANALYSIS OF THE ECONOMIC IMPACT FROM FY 2022 TO FY 2032</a:t>
            </a: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B171442D-3003-4BB4-BC85-433F2CA3FD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00" y="1501208"/>
            <a:ext cx="3230118" cy="74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4735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7DEABA2-F096-462B-80A0-C25D90388B62}"/>
              </a:ext>
            </a:extLst>
          </p:cNvPr>
          <p:cNvGrpSpPr/>
          <p:nvPr/>
        </p:nvGrpSpPr>
        <p:grpSpPr>
          <a:xfrm>
            <a:off x="-1292" y="-1"/>
            <a:ext cx="9145292" cy="1425403"/>
            <a:chOff x="-1292" y="16263"/>
            <a:chExt cx="9145292" cy="954014"/>
          </a:xfrm>
          <a:solidFill>
            <a:srgbClr val="24572B"/>
          </a:solidFill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E3E051D-7E58-4F82-AD79-D4B11BE0FE2C}"/>
                </a:ext>
              </a:extLst>
            </p:cNvPr>
            <p:cNvSpPr/>
            <p:nvPr/>
          </p:nvSpPr>
          <p:spPr>
            <a:xfrm>
              <a:off x="-1292" y="16263"/>
              <a:ext cx="9145292" cy="6370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ailec" pitchFamily="2" charset="77"/>
              </a:endParaRPr>
            </a:p>
          </p:txBody>
        </p:sp>
        <p:sp>
          <p:nvSpPr>
            <p:cNvPr id="6" name="Triangle 5">
              <a:extLst>
                <a:ext uri="{FF2B5EF4-FFF2-40B4-BE49-F238E27FC236}">
                  <a16:creationId xmlns:a16="http://schemas.microsoft.com/office/drawing/2014/main" id="{0954DC50-2B08-4488-B317-CB1D776CA0B1}"/>
                </a:ext>
              </a:extLst>
            </p:cNvPr>
            <p:cNvSpPr/>
            <p:nvPr/>
          </p:nvSpPr>
          <p:spPr>
            <a:xfrm rot="10800000">
              <a:off x="259076" y="648127"/>
              <a:ext cx="1014891" cy="32215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Sailec" pitchFamily="2" charset="77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C57BFF91-2C85-495E-BC33-E332204ABB93}"/>
              </a:ext>
            </a:extLst>
          </p:cNvPr>
          <p:cNvSpPr/>
          <p:nvPr/>
        </p:nvSpPr>
        <p:spPr>
          <a:xfrm>
            <a:off x="1300726" y="1126062"/>
            <a:ext cx="70755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000000"/>
                </a:solidFill>
                <a:latin typeface="Sailec" pitchFamily="2" charset="77"/>
                <a:cs typeface="Century Gothic"/>
              </a:rPr>
              <a:t>Higher alumni earnings and increased business profits + ripple effects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66E2B98F-2C63-4F70-9957-CB4F4860E7CB}"/>
              </a:ext>
            </a:extLst>
          </p:cNvPr>
          <p:cNvSpPr txBox="1">
            <a:spLocks/>
          </p:cNvSpPr>
          <p:nvPr/>
        </p:nvSpPr>
        <p:spPr>
          <a:xfrm>
            <a:off x="1288871" y="123750"/>
            <a:ext cx="7855129" cy="3609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2000" dirty="0">
                <a:solidFill>
                  <a:schemeClr val="bg1"/>
                </a:solidFill>
                <a:latin typeface="Sailec Black" pitchFamily="2" charset="77"/>
              </a:rPr>
              <a:t>LONG-RUN ALUMNI IMPACT</a:t>
            </a:r>
            <a:endParaRPr kumimoji="0" lang="en-US" sz="2000" u="sng" strike="noStrike" kern="12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ailec Black" pitchFamily="2" charset="77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0431F56-5230-4DEA-B5CB-5668A8ECCF85}"/>
              </a:ext>
            </a:extLst>
          </p:cNvPr>
          <p:cNvSpPr/>
          <p:nvPr/>
        </p:nvSpPr>
        <p:spPr>
          <a:xfrm>
            <a:off x="-6372" y="6395691"/>
            <a:ext cx="9145292" cy="486121"/>
          </a:xfrm>
          <a:prstGeom prst="rect">
            <a:avLst/>
          </a:prstGeom>
          <a:solidFill>
            <a:srgbClr val="EFF0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ailec" pitchFamily="2" charset="77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246438A-FF6B-4DD0-BB59-5B4B6011DFAE}"/>
              </a:ext>
            </a:extLst>
          </p:cNvPr>
          <p:cNvSpPr/>
          <p:nvPr/>
        </p:nvSpPr>
        <p:spPr>
          <a:xfrm>
            <a:off x="381000" y="6379818"/>
            <a:ext cx="5943600" cy="48612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r>
              <a:rPr lang="en-US" sz="1000" dirty="0">
                <a:solidFill>
                  <a:srgbClr val="000000"/>
                </a:solidFill>
                <a:latin typeface="Sailec" pitchFamily="2" charset="77"/>
                <a:cs typeface="Century Gothic"/>
              </a:rPr>
              <a:t>All results measured in income, not sales. Results are net of counterfactual scenarios.</a:t>
            </a:r>
          </a:p>
        </p:txBody>
      </p:sp>
      <p:sp>
        <p:nvSpPr>
          <p:cNvPr id="45" name="Content Placeholder 3">
            <a:extLst>
              <a:ext uri="{FF2B5EF4-FFF2-40B4-BE49-F238E27FC236}">
                <a16:creationId xmlns:a16="http://schemas.microsoft.com/office/drawing/2014/main" id="{23AD70EC-9CE2-45E9-B295-238600CE2EEE}"/>
              </a:ext>
            </a:extLst>
          </p:cNvPr>
          <p:cNvSpPr txBox="1">
            <a:spLocks/>
          </p:cNvSpPr>
          <p:nvPr/>
        </p:nvSpPr>
        <p:spPr>
          <a:xfrm>
            <a:off x="416317" y="3198758"/>
            <a:ext cx="3036647" cy="5207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1400" dirty="0"/>
              <a:t>Total added regional income</a:t>
            </a:r>
          </a:p>
        </p:txBody>
      </p:sp>
      <p:grpSp>
        <p:nvGrpSpPr>
          <p:cNvPr id="26" name="Group 4">
            <a:extLst>
              <a:ext uri="{FF2B5EF4-FFF2-40B4-BE49-F238E27FC236}">
                <a16:creationId xmlns:a16="http://schemas.microsoft.com/office/drawing/2014/main" id="{B967DB07-48F0-4505-BCE4-4E94F720ABC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18578" y="2635712"/>
            <a:ext cx="3032125" cy="593725"/>
            <a:chOff x="5" y="2088"/>
            <a:chExt cx="1910" cy="374"/>
          </a:xfrm>
        </p:grpSpPr>
        <p:sp>
          <p:nvSpPr>
            <p:cNvPr id="27" name="AutoShape 3">
              <a:extLst>
                <a:ext uri="{FF2B5EF4-FFF2-40B4-BE49-F238E27FC236}">
                  <a16:creationId xmlns:a16="http://schemas.microsoft.com/office/drawing/2014/main" id="{E22BCE8F-CE7A-4CD8-AA21-965D98276A12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" y="2088"/>
              <a:ext cx="1910" cy="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Rectangle 5">
              <a:extLst>
                <a:ext uri="{FF2B5EF4-FFF2-40B4-BE49-F238E27FC236}">
                  <a16:creationId xmlns:a16="http://schemas.microsoft.com/office/drawing/2014/main" id="{2AE9193D-83ED-4D52-88EA-BFBE941EDC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" y="2159"/>
              <a:ext cx="1355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8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Sailec" panose="00000500000000000000" pitchFamily="50" charset="0"/>
                </a:rPr>
                <a:t>$21.3 million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69" name="Content Placeholder 3">
            <a:extLst>
              <a:ext uri="{FF2B5EF4-FFF2-40B4-BE49-F238E27FC236}">
                <a16:creationId xmlns:a16="http://schemas.microsoft.com/office/drawing/2014/main" id="{C9D1AD52-3755-45E8-BAE3-AFEFD1B2C41E}"/>
              </a:ext>
            </a:extLst>
          </p:cNvPr>
          <p:cNvSpPr txBox="1">
            <a:spLocks/>
          </p:cNvSpPr>
          <p:nvPr/>
        </p:nvSpPr>
        <p:spPr>
          <a:xfrm>
            <a:off x="3669630" y="2092099"/>
            <a:ext cx="4715787" cy="5207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  <a:defRPr/>
            </a:pPr>
            <a:r>
              <a:rPr lang="en-US" sz="1200" dirty="0"/>
              <a:t>Long-run alumni impacts by year, undiscounted</a:t>
            </a:r>
          </a:p>
        </p:txBody>
      </p:sp>
      <p:sp>
        <p:nvSpPr>
          <p:cNvPr id="70" name="Content Placeholder 3">
            <a:extLst>
              <a:ext uri="{FF2B5EF4-FFF2-40B4-BE49-F238E27FC236}">
                <a16:creationId xmlns:a16="http://schemas.microsoft.com/office/drawing/2014/main" id="{BE940776-D5EA-4276-A4D9-9A976ADBE7BA}"/>
              </a:ext>
            </a:extLst>
          </p:cNvPr>
          <p:cNvSpPr txBox="1">
            <a:spLocks/>
          </p:cNvSpPr>
          <p:nvPr/>
        </p:nvSpPr>
        <p:spPr>
          <a:xfrm>
            <a:off x="1367453" y="567852"/>
            <a:ext cx="2182421" cy="3609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400" dirty="0">
                <a:solidFill>
                  <a:schemeClr val="bg1"/>
                </a:solidFill>
                <a:latin typeface="Sailec" panose="00000500000000000000" pitchFamily="50" charset="0"/>
              </a:rPr>
              <a:t>FY 2022 – FY 2032</a:t>
            </a:r>
            <a:endParaRPr kumimoji="0" lang="en-US" sz="1400" u="sng" strike="noStrike" kern="12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ailec" panose="00000500000000000000" pitchFamily="50" charset="0"/>
            </a:endParaRPr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8F5D4D0A-E42B-4FEA-80D9-7003B42C43C5}"/>
              </a:ext>
            </a:extLst>
          </p:cNvPr>
          <p:cNvSpPr txBox="1">
            <a:spLocks/>
          </p:cNvSpPr>
          <p:nvPr/>
        </p:nvSpPr>
        <p:spPr>
          <a:xfrm>
            <a:off x="345896" y="4856883"/>
            <a:ext cx="3036647" cy="5207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1400" dirty="0"/>
              <a:t>Annual added regional income 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1400" dirty="0"/>
              <a:t>(after stabilized)</a:t>
            </a:r>
          </a:p>
        </p:txBody>
      </p:sp>
      <p:grpSp>
        <p:nvGrpSpPr>
          <p:cNvPr id="24" name="Group 4">
            <a:extLst>
              <a:ext uri="{FF2B5EF4-FFF2-40B4-BE49-F238E27FC236}">
                <a16:creationId xmlns:a16="http://schemas.microsoft.com/office/drawing/2014/main" id="{B2158945-2821-43FC-8ABA-6A57A5373DD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48157" y="4293837"/>
            <a:ext cx="3032125" cy="593725"/>
            <a:chOff x="5" y="2088"/>
            <a:chExt cx="1910" cy="374"/>
          </a:xfrm>
        </p:grpSpPr>
        <p:sp>
          <p:nvSpPr>
            <p:cNvPr id="25" name="AutoShape 3">
              <a:extLst>
                <a:ext uri="{FF2B5EF4-FFF2-40B4-BE49-F238E27FC236}">
                  <a16:creationId xmlns:a16="http://schemas.microsoft.com/office/drawing/2014/main" id="{C2B002A4-322B-4D1E-814E-AFCFD79677FF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" y="2088"/>
              <a:ext cx="1910" cy="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" name="Rectangle 5">
              <a:extLst>
                <a:ext uri="{FF2B5EF4-FFF2-40B4-BE49-F238E27FC236}">
                  <a16:creationId xmlns:a16="http://schemas.microsoft.com/office/drawing/2014/main" id="{EB058D7B-319F-47AE-8EA2-CA406A260C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" y="2131"/>
              <a:ext cx="1244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8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Sailec" panose="00000500000000000000" pitchFamily="50" charset="0"/>
                </a:rPr>
                <a:t>$8.1 million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pic>
        <p:nvPicPr>
          <p:cNvPr id="32" name="Picture 31" descr="A picture containing drawing, street&#10;&#10;Description automatically generated">
            <a:extLst>
              <a:ext uri="{FF2B5EF4-FFF2-40B4-BE49-F238E27FC236}">
                <a16:creationId xmlns:a16="http://schemas.microsoft.com/office/drawing/2014/main" id="{F66D1E30-FB98-430B-9D6F-EF126C2E53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00" y="87033"/>
            <a:ext cx="807042" cy="807042"/>
          </a:xfrm>
          <a:prstGeom prst="rect">
            <a:avLst/>
          </a:prstGeom>
        </p:spPr>
      </p:pic>
      <p:pic>
        <p:nvPicPr>
          <p:cNvPr id="9" name="Picture 8" descr="Chart, histogram&#10;&#10;Description automatically generated">
            <a:extLst>
              <a:ext uri="{FF2B5EF4-FFF2-40B4-BE49-F238E27FC236}">
                <a16:creationId xmlns:a16="http://schemas.microsoft.com/office/drawing/2014/main" id="{DC277E87-42F5-4559-9BA8-B1046CF72D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987" y="2460005"/>
            <a:ext cx="5029200" cy="3183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7097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2FFA8FE-276A-4535-9811-262E422BA44A}"/>
              </a:ext>
            </a:extLst>
          </p:cNvPr>
          <p:cNvSpPr/>
          <p:nvPr/>
        </p:nvSpPr>
        <p:spPr>
          <a:xfrm>
            <a:off x="-6372" y="522786"/>
            <a:ext cx="9145292" cy="703481"/>
          </a:xfrm>
          <a:prstGeom prst="rect">
            <a:avLst/>
          </a:prstGeom>
          <a:solidFill>
            <a:srgbClr val="EFF0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ailec" pitchFamily="2" charset="77"/>
            </a:endParaRP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B23D8230-C247-4240-BD1E-C5B3AF039156}"/>
              </a:ext>
            </a:extLst>
          </p:cNvPr>
          <p:cNvSpPr txBox="1">
            <a:spLocks/>
          </p:cNvSpPr>
          <p:nvPr/>
        </p:nvSpPr>
        <p:spPr>
          <a:xfrm>
            <a:off x="1258727" y="774700"/>
            <a:ext cx="7696200" cy="7493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ct val="20000"/>
              </a:spcBef>
            </a:pPr>
            <a:r>
              <a:rPr lang="en-US" sz="2000" dirty="0">
                <a:solidFill>
                  <a:srgbClr val="8A8D8E"/>
                </a:solidFill>
                <a:latin typeface="Sailec" pitchFamily="2" charset="77"/>
                <a:cs typeface="Century Gothic"/>
              </a:rPr>
              <a:t>Total Impact from FY 2022 to FY 2032</a:t>
            </a:r>
            <a:endParaRPr kumimoji="0" lang="en-US" sz="2000" u="sng" strike="noStrike" kern="1200" normalizeH="0" baseline="0" noProof="0" dirty="0">
              <a:ln>
                <a:noFill/>
              </a:ln>
              <a:solidFill>
                <a:srgbClr val="8A8D8E"/>
              </a:solidFill>
              <a:effectLst/>
              <a:uLnTx/>
              <a:uFillTx/>
              <a:latin typeface="Sailec" pitchFamily="2" charset="77"/>
              <a:cs typeface="Century Gothic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BD7D7BA-EBB7-486B-AAB7-64AD2658246E}"/>
              </a:ext>
            </a:extLst>
          </p:cNvPr>
          <p:cNvGrpSpPr/>
          <p:nvPr/>
        </p:nvGrpSpPr>
        <p:grpSpPr>
          <a:xfrm>
            <a:off x="-1292" y="0"/>
            <a:ext cx="9145292" cy="954014"/>
            <a:chOff x="-1292" y="16263"/>
            <a:chExt cx="9145292" cy="954014"/>
          </a:xfrm>
          <a:solidFill>
            <a:srgbClr val="24572B"/>
          </a:solidFill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EC2F1AA-9643-49DC-AD8F-E776E2231B2E}"/>
                </a:ext>
              </a:extLst>
            </p:cNvPr>
            <p:cNvSpPr/>
            <p:nvPr/>
          </p:nvSpPr>
          <p:spPr>
            <a:xfrm>
              <a:off x="-1292" y="16263"/>
              <a:ext cx="9145292" cy="6370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ailec" pitchFamily="2" charset="77"/>
              </a:endParaRPr>
            </a:p>
          </p:txBody>
        </p:sp>
        <p:sp>
          <p:nvSpPr>
            <p:cNvPr id="11" name="Triangle 33">
              <a:extLst>
                <a:ext uri="{FF2B5EF4-FFF2-40B4-BE49-F238E27FC236}">
                  <a16:creationId xmlns:a16="http://schemas.microsoft.com/office/drawing/2014/main" id="{FF274E68-1FF4-4A41-A2EE-98047C9177CA}"/>
                </a:ext>
              </a:extLst>
            </p:cNvPr>
            <p:cNvSpPr/>
            <p:nvPr/>
          </p:nvSpPr>
          <p:spPr>
            <a:xfrm rot="10800000">
              <a:off x="259076" y="648127"/>
              <a:ext cx="1014891" cy="32215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Sailec" pitchFamily="2" charset="77"/>
              </a:endParaRPr>
            </a:p>
          </p:txBody>
        </p:sp>
      </p:grp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6747533A-BC67-43B1-B6A3-08839BF06E08}"/>
              </a:ext>
            </a:extLst>
          </p:cNvPr>
          <p:cNvSpPr txBox="1">
            <a:spLocks/>
          </p:cNvSpPr>
          <p:nvPr/>
        </p:nvSpPr>
        <p:spPr>
          <a:xfrm>
            <a:off x="1288871" y="123750"/>
            <a:ext cx="7855129" cy="3609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u="none" strike="noStrike" kern="12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ailec Black" pitchFamily="2" charset="77"/>
              </a:rPr>
              <a:t>ECONOMIC IMPACT ANALYSIS</a:t>
            </a:r>
            <a:endParaRPr kumimoji="0" lang="en-US" sz="2000" u="sng" strike="noStrike" kern="12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ailec Black" pitchFamily="2" charset="77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BBF6DFC-DBCB-45EF-8645-20B7AAB07783}"/>
              </a:ext>
            </a:extLst>
          </p:cNvPr>
          <p:cNvCxnSpPr>
            <a:cxnSpLocks/>
          </p:cNvCxnSpPr>
          <p:nvPr/>
        </p:nvCxnSpPr>
        <p:spPr>
          <a:xfrm flipH="1">
            <a:off x="3300263" y="1172954"/>
            <a:ext cx="6186" cy="5685046"/>
          </a:xfrm>
          <a:prstGeom prst="line">
            <a:avLst/>
          </a:prstGeom>
          <a:ln w="12700">
            <a:solidFill>
              <a:srgbClr val="D8E5EC"/>
            </a:solidFill>
          </a:ln>
        </p:spPr>
      </p:cxn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CA787B99-9AB4-46E1-BDCD-738284AA7F9A}"/>
              </a:ext>
            </a:extLst>
          </p:cNvPr>
          <p:cNvSpPr txBox="1">
            <a:spLocks/>
          </p:cNvSpPr>
          <p:nvPr/>
        </p:nvSpPr>
        <p:spPr>
          <a:xfrm>
            <a:off x="5567725" y="1751849"/>
            <a:ext cx="3778966" cy="5207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  <a:defRPr/>
            </a:pPr>
            <a:r>
              <a:rPr lang="en-US" sz="1400" dirty="0"/>
              <a:t>in total income added in the NUMS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C9AED42C-F485-49A2-85C0-65A67808F2BF}"/>
              </a:ext>
            </a:extLst>
          </p:cNvPr>
          <p:cNvSpPr txBox="1">
            <a:spLocks/>
          </p:cNvSpPr>
          <p:nvPr/>
        </p:nvSpPr>
        <p:spPr>
          <a:xfrm>
            <a:off x="10951" y="1937439"/>
            <a:ext cx="3269525" cy="5207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1400" dirty="0"/>
              <a:t>Annual income added in the NUMS (once stabilized)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234812A8-14B1-4DF4-890C-269E34C888FF}"/>
              </a:ext>
            </a:extLst>
          </p:cNvPr>
          <p:cNvSpPr txBox="1">
            <a:spLocks/>
          </p:cNvSpPr>
          <p:nvPr/>
        </p:nvSpPr>
        <p:spPr>
          <a:xfrm>
            <a:off x="-35402" y="3331466"/>
            <a:ext cx="3201899" cy="5207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1400" dirty="0"/>
              <a:t>Jobs supported </a:t>
            </a:r>
            <a:br>
              <a:rPr lang="en-US" sz="1400" dirty="0"/>
            </a:br>
            <a:r>
              <a:rPr lang="en-US" sz="1400" dirty="0"/>
              <a:t>in the NUMS every year</a:t>
            </a:r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50575F42-6E31-4DF2-BCC4-46D43057CF5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073749" y="1609664"/>
            <a:ext cx="3048000" cy="593725"/>
            <a:chOff x="-2" y="1298"/>
            <a:chExt cx="1920" cy="374"/>
          </a:xfrm>
        </p:grpSpPr>
        <p:sp>
          <p:nvSpPr>
            <p:cNvPr id="6" name="AutoShape 3">
              <a:extLst>
                <a:ext uri="{FF2B5EF4-FFF2-40B4-BE49-F238E27FC236}">
                  <a16:creationId xmlns:a16="http://schemas.microsoft.com/office/drawing/2014/main" id="{2A928D81-FFBF-454B-B197-8E6DF6F61F46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-2" y="1298"/>
              <a:ext cx="1920" cy="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Rectangle 5">
              <a:extLst>
                <a:ext uri="{FF2B5EF4-FFF2-40B4-BE49-F238E27FC236}">
                  <a16:creationId xmlns:a16="http://schemas.microsoft.com/office/drawing/2014/main" id="{313A37A7-04AF-4984-87A7-C0E8CF5377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2" y="1332"/>
              <a:ext cx="1206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4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Sailec" panose="00000500000000000000" pitchFamily="50" charset="0"/>
                </a:rPr>
                <a:t>$78.5 </a:t>
              </a:r>
              <a:r>
                <a:rPr lang="en-US" altLang="en-US" sz="2400" b="1" dirty="0">
                  <a:solidFill>
                    <a:srgbClr val="000000"/>
                  </a:solidFill>
                  <a:latin typeface="Sailec" panose="00000500000000000000" pitchFamily="50" charset="0"/>
                </a:rPr>
                <a:t>m</a:t>
              </a:r>
              <a:r>
                <a:rPr kumimoji="0" lang="en-US" altLang="en-US" sz="24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Sailec" panose="00000500000000000000" pitchFamily="50" charset="0"/>
                </a:rPr>
                <a:t>illion</a:t>
              </a:r>
              <a:endPara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14" name="Group 8">
            <a:extLst>
              <a:ext uri="{FF2B5EF4-FFF2-40B4-BE49-F238E27FC236}">
                <a16:creationId xmlns:a16="http://schemas.microsoft.com/office/drawing/2014/main" id="{C208028B-39FB-4D8B-AFBB-368B028512F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7875" y="1455982"/>
            <a:ext cx="3189459" cy="601663"/>
            <a:chOff x="-2" y="2368"/>
            <a:chExt cx="1920" cy="379"/>
          </a:xfrm>
        </p:grpSpPr>
        <p:sp>
          <p:nvSpPr>
            <p:cNvPr id="17" name="AutoShape 7">
              <a:extLst>
                <a:ext uri="{FF2B5EF4-FFF2-40B4-BE49-F238E27FC236}">
                  <a16:creationId xmlns:a16="http://schemas.microsoft.com/office/drawing/2014/main" id="{4D4748F1-DD01-44DE-B29A-4E39DFE138BF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-2" y="2368"/>
              <a:ext cx="1920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" name="Rectangle 9">
              <a:extLst>
                <a:ext uri="{FF2B5EF4-FFF2-40B4-BE49-F238E27FC236}">
                  <a16:creationId xmlns:a16="http://schemas.microsoft.com/office/drawing/2014/main" id="{402A71B4-0D2E-4E16-84BF-6638E9C7DC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" y="2424"/>
              <a:ext cx="1118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4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Sailec" panose="00000500000000000000" pitchFamily="50" charset="0"/>
                </a:rPr>
                <a:t>$16.7 million</a:t>
              </a:r>
              <a:endPara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32" name="Group 12">
            <a:extLst>
              <a:ext uri="{FF2B5EF4-FFF2-40B4-BE49-F238E27FC236}">
                <a16:creationId xmlns:a16="http://schemas.microsoft.com/office/drawing/2014/main" id="{CAB76F6A-47F2-42AB-933D-CE7080A4EC3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8528" y="2856707"/>
            <a:ext cx="3194189" cy="601662"/>
            <a:chOff x="-33" y="3375"/>
            <a:chExt cx="1920" cy="379"/>
          </a:xfrm>
        </p:grpSpPr>
        <p:sp>
          <p:nvSpPr>
            <p:cNvPr id="33" name="AutoShape 11">
              <a:extLst>
                <a:ext uri="{FF2B5EF4-FFF2-40B4-BE49-F238E27FC236}">
                  <a16:creationId xmlns:a16="http://schemas.microsoft.com/office/drawing/2014/main" id="{9CDD912F-D53A-4012-8B4D-C94A72077A8F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-33" y="3375"/>
              <a:ext cx="1920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" name="Rectangle 13">
              <a:extLst>
                <a:ext uri="{FF2B5EF4-FFF2-40B4-BE49-F238E27FC236}">
                  <a16:creationId xmlns:a16="http://schemas.microsoft.com/office/drawing/2014/main" id="{0A0C2266-0D1F-4764-8318-BB51E7F3DB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6" y="3419"/>
              <a:ext cx="321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2400" b="1" dirty="0">
                  <a:solidFill>
                    <a:srgbClr val="000000"/>
                  </a:solidFill>
                  <a:latin typeface="Sailec" panose="00000500000000000000" pitchFamily="50" charset="0"/>
                </a:rPr>
                <a:t>270</a:t>
              </a:r>
              <a:endPara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8A62F722-F41A-431C-AD83-2BA8E1ED4BC9}"/>
              </a:ext>
            </a:extLst>
          </p:cNvPr>
          <p:cNvSpPr/>
          <p:nvPr/>
        </p:nvSpPr>
        <p:spPr>
          <a:xfrm>
            <a:off x="3528322" y="2457247"/>
            <a:ext cx="49302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latin typeface="Sailec" pitchFamily="2" charset="77"/>
              </a:rPr>
              <a:t>Total regional impact from FY 2022 to FY 2032, undiscounted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75069C4E-F7BE-435B-B8EF-CB6DA3550A43}"/>
              </a:ext>
            </a:extLst>
          </p:cNvPr>
          <p:cNvGrpSpPr/>
          <p:nvPr/>
        </p:nvGrpSpPr>
        <p:grpSpPr>
          <a:xfrm>
            <a:off x="8569" y="2512938"/>
            <a:ext cx="3291396" cy="360178"/>
            <a:chOff x="0" y="2865569"/>
            <a:chExt cx="3048000" cy="246221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4332DC61-DF36-4213-93BD-785FBD581629}"/>
                </a:ext>
              </a:extLst>
            </p:cNvPr>
            <p:cNvSpPr/>
            <p:nvPr/>
          </p:nvSpPr>
          <p:spPr>
            <a:xfrm>
              <a:off x="0" y="2865569"/>
              <a:ext cx="3048000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000" spc="300" dirty="0">
                  <a:solidFill>
                    <a:srgbClr val="000000"/>
                  </a:solidFill>
                  <a:latin typeface="Sailec" pitchFamily="2" charset="77"/>
                  <a:cs typeface="Century Gothic"/>
                </a:rPr>
                <a:t>OR</a:t>
              </a:r>
              <a:endParaRPr lang="en-US" sz="1200" spc="300" dirty="0">
                <a:solidFill>
                  <a:srgbClr val="000000"/>
                </a:solidFill>
                <a:latin typeface="Sailec" pitchFamily="2" charset="77"/>
                <a:cs typeface="Century Gothic"/>
              </a:endParaRPr>
            </a:p>
          </p:txBody>
        </p: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2B944181-52AD-4D47-95E6-6A102A58DF8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2949833"/>
              <a:ext cx="1273967" cy="0"/>
            </a:xfrm>
            <a:prstGeom prst="line">
              <a:avLst/>
            </a:prstGeom>
            <a:ln w="12700">
              <a:solidFill>
                <a:srgbClr val="D8E5EC"/>
              </a:solidFill>
            </a:ln>
          </p:spPr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2292AA37-6446-4833-B8A0-97E4A80A64AA}"/>
                </a:ext>
              </a:extLst>
            </p:cNvPr>
            <p:cNvCxnSpPr/>
            <p:nvPr/>
          </p:nvCxnSpPr>
          <p:spPr>
            <a:xfrm rot="10800000">
              <a:off x="1752600" y="2951421"/>
              <a:ext cx="1295400" cy="1588"/>
            </a:xfrm>
            <a:prstGeom prst="line">
              <a:avLst/>
            </a:prstGeom>
            <a:ln w="12700">
              <a:solidFill>
                <a:srgbClr val="D8E5EC"/>
              </a:solidFill>
            </a:ln>
          </p:spPr>
        </p:cxnSp>
      </p:grpSp>
      <p:sp>
        <p:nvSpPr>
          <p:cNvPr id="71" name="Content Placeholder 3">
            <a:extLst>
              <a:ext uri="{FF2B5EF4-FFF2-40B4-BE49-F238E27FC236}">
                <a16:creationId xmlns:a16="http://schemas.microsoft.com/office/drawing/2014/main" id="{34722062-746B-45E5-B81C-B1FC9393866E}"/>
              </a:ext>
            </a:extLst>
          </p:cNvPr>
          <p:cNvSpPr txBox="1">
            <a:spLocks/>
          </p:cNvSpPr>
          <p:nvPr/>
        </p:nvSpPr>
        <p:spPr>
          <a:xfrm>
            <a:off x="-54891" y="4780246"/>
            <a:ext cx="3335367" cy="6016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1400" dirty="0"/>
              <a:t>Capital spending and operations costs completely recovered</a:t>
            </a:r>
          </a:p>
        </p:txBody>
      </p:sp>
      <p:grpSp>
        <p:nvGrpSpPr>
          <p:cNvPr id="72" name="Group 12">
            <a:extLst>
              <a:ext uri="{FF2B5EF4-FFF2-40B4-BE49-F238E27FC236}">
                <a16:creationId xmlns:a16="http://schemas.microsoft.com/office/drawing/2014/main" id="{F243E8EA-E045-499D-B7FB-763E1453C0A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-1" y="4374860"/>
            <a:ext cx="3299966" cy="601662"/>
            <a:chOff x="-33" y="3375"/>
            <a:chExt cx="1920" cy="379"/>
          </a:xfrm>
        </p:grpSpPr>
        <p:sp>
          <p:nvSpPr>
            <p:cNvPr id="73" name="AutoShape 11">
              <a:extLst>
                <a:ext uri="{FF2B5EF4-FFF2-40B4-BE49-F238E27FC236}">
                  <a16:creationId xmlns:a16="http://schemas.microsoft.com/office/drawing/2014/main" id="{93299E63-2E9C-4D23-8CC4-C91D83A971D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-33" y="3375"/>
              <a:ext cx="1920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4" name="Rectangle 13">
              <a:extLst>
                <a:ext uri="{FF2B5EF4-FFF2-40B4-BE49-F238E27FC236}">
                  <a16:creationId xmlns:a16="http://schemas.microsoft.com/office/drawing/2014/main" id="{C2212E27-5CBA-4056-9E35-51410B1663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" y="3402"/>
              <a:ext cx="756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4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Sailec" panose="00000500000000000000" pitchFamily="50" charset="0"/>
                </a:rPr>
                <a:t>2.9 years</a:t>
              </a:r>
              <a:endPara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DB7CA07A-9CBD-468A-80E6-7A0AE90C0A48}"/>
              </a:ext>
            </a:extLst>
          </p:cNvPr>
          <p:cNvGrpSpPr/>
          <p:nvPr/>
        </p:nvGrpSpPr>
        <p:grpSpPr>
          <a:xfrm>
            <a:off x="-10920" y="3973291"/>
            <a:ext cx="3291396" cy="360178"/>
            <a:chOff x="0" y="2857654"/>
            <a:chExt cx="3048000" cy="246221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9C892819-0457-43CB-B406-4103EEF200A6}"/>
                </a:ext>
              </a:extLst>
            </p:cNvPr>
            <p:cNvSpPr/>
            <p:nvPr/>
          </p:nvSpPr>
          <p:spPr>
            <a:xfrm>
              <a:off x="0" y="2857654"/>
              <a:ext cx="3048000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000" spc="300" dirty="0">
                  <a:solidFill>
                    <a:srgbClr val="000000"/>
                  </a:solidFill>
                  <a:latin typeface="Sailec" pitchFamily="2" charset="77"/>
                  <a:cs typeface="Century Gothic"/>
                </a:rPr>
                <a:t>OR</a:t>
              </a:r>
              <a:endParaRPr lang="en-US" sz="1200" spc="300" dirty="0">
                <a:solidFill>
                  <a:srgbClr val="000000"/>
                </a:solidFill>
                <a:latin typeface="Sailec" pitchFamily="2" charset="77"/>
                <a:cs typeface="Century Gothic"/>
              </a:endParaRPr>
            </a:p>
          </p:txBody>
        </p: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2740E8FB-9F17-404C-A083-E04E1528450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2949833"/>
              <a:ext cx="1273967" cy="0"/>
            </a:xfrm>
            <a:prstGeom prst="line">
              <a:avLst/>
            </a:prstGeom>
            <a:ln w="12700">
              <a:solidFill>
                <a:srgbClr val="D8E5EC"/>
              </a:solidFill>
            </a:ln>
          </p:spPr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18B91C66-326D-4AA3-8F05-46BADDEF1A2C}"/>
                </a:ext>
              </a:extLst>
            </p:cNvPr>
            <p:cNvCxnSpPr/>
            <p:nvPr/>
          </p:nvCxnSpPr>
          <p:spPr>
            <a:xfrm rot="10800000">
              <a:off x="1752600" y="2951421"/>
              <a:ext cx="1295400" cy="1588"/>
            </a:xfrm>
            <a:prstGeom prst="line">
              <a:avLst/>
            </a:prstGeom>
            <a:ln w="12700">
              <a:solidFill>
                <a:srgbClr val="D8E5EC"/>
              </a:solidFill>
            </a:ln>
          </p:spPr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87047C9-3C97-4205-BB0B-A86F4B5FF023}"/>
              </a:ext>
            </a:extLst>
          </p:cNvPr>
          <p:cNvGrpSpPr/>
          <p:nvPr/>
        </p:nvGrpSpPr>
        <p:grpSpPr>
          <a:xfrm>
            <a:off x="2680" y="5381244"/>
            <a:ext cx="3291396" cy="360178"/>
            <a:chOff x="0" y="2873482"/>
            <a:chExt cx="3048000" cy="246221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27F49DA0-B3D5-4AD0-BDC2-ABF90D037665}"/>
                </a:ext>
              </a:extLst>
            </p:cNvPr>
            <p:cNvSpPr/>
            <p:nvPr/>
          </p:nvSpPr>
          <p:spPr>
            <a:xfrm>
              <a:off x="0" y="2873482"/>
              <a:ext cx="3048000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000" spc="300" dirty="0">
                  <a:solidFill>
                    <a:srgbClr val="000000"/>
                  </a:solidFill>
                  <a:latin typeface="Sailec" pitchFamily="2" charset="77"/>
                  <a:cs typeface="Century Gothic"/>
                </a:rPr>
                <a:t>OR</a:t>
              </a:r>
              <a:endParaRPr lang="en-US" sz="1200" spc="300" dirty="0">
                <a:solidFill>
                  <a:srgbClr val="000000"/>
                </a:solidFill>
                <a:latin typeface="Sailec" pitchFamily="2" charset="77"/>
                <a:cs typeface="Century Gothic"/>
              </a:endParaRPr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6E253A23-FECF-404C-B7D2-1CAB6083F78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2949833"/>
              <a:ext cx="1273967" cy="0"/>
            </a:xfrm>
            <a:prstGeom prst="line">
              <a:avLst/>
            </a:prstGeom>
            <a:ln w="12700">
              <a:solidFill>
                <a:srgbClr val="D8E5EC"/>
              </a:solidFill>
            </a:ln>
          </p:spPr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DED25BBC-396A-4A7B-80E3-EE040993819A}"/>
                </a:ext>
              </a:extLst>
            </p:cNvPr>
            <p:cNvCxnSpPr/>
            <p:nvPr/>
          </p:nvCxnSpPr>
          <p:spPr>
            <a:xfrm rot="10800000">
              <a:off x="1752600" y="2951421"/>
              <a:ext cx="1295400" cy="1588"/>
            </a:xfrm>
            <a:prstGeom prst="line">
              <a:avLst/>
            </a:prstGeom>
            <a:ln w="12700">
              <a:solidFill>
                <a:srgbClr val="D8E5EC"/>
              </a:solidFill>
            </a:ln>
          </p:spPr>
        </p:cxnSp>
      </p:grpSp>
      <p:sp>
        <p:nvSpPr>
          <p:cNvPr id="44" name="Content Placeholder 3">
            <a:extLst>
              <a:ext uri="{FF2B5EF4-FFF2-40B4-BE49-F238E27FC236}">
                <a16:creationId xmlns:a16="http://schemas.microsoft.com/office/drawing/2014/main" id="{80A86D9E-3214-4945-B022-93D09B135695}"/>
              </a:ext>
            </a:extLst>
          </p:cNvPr>
          <p:cNvSpPr txBox="1">
            <a:spLocks/>
          </p:cNvSpPr>
          <p:nvPr/>
        </p:nvSpPr>
        <p:spPr>
          <a:xfrm>
            <a:off x="69349" y="6182559"/>
            <a:ext cx="3201899" cy="6016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1400" dirty="0"/>
              <a:t>Created in added income from every $1 in funding</a:t>
            </a:r>
          </a:p>
        </p:txBody>
      </p:sp>
      <p:grpSp>
        <p:nvGrpSpPr>
          <p:cNvPr id="45" name="Group 12">
            <a:extLst>
              <a:ext uri="{FF2B5EF4-FFF2-40B4-BE49-F238E27FC236}">
                <a16:creationId xmlns:a16="http://schemas.microsoft.com/office/drawing/2014/main" id="{1F4BF730-EEAA-4253-A9B6-02A37D307C0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6967" y="5695188"/>
            <a:ext cx="3206915" cy="601662"/>
            <a:chOff x="-33" y="3375"/>
            <a:chExt cx="1920" cy="379"/>
          </a:xfrm>
        </p:grpSpPr>
        <p:sp>
          <p:nvSpPr>
            <p:cNvPr id="46" name="AutoShape 11">
              <a:extLst>
                <a:ext uri="{FF2B5EF4-FFF2-40B4-BE49-F238E27FC236}">
                  <a16:creationId xmlns:a16="http://schemas.microsoft.com/office/drawing/2014/main" id="{D5382A62-7057-45DD-8FDF-B13B85BA8A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-33" y="3375"/>
              <a:ext cx="1920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" name="Rectangle 13">
              <a:extLst>
                <a:ext uri="{FF2B5EF4-FFF2-40B4-BE49-F238E27FC236}">
                  <a16:creationId xmlns:a16="http://schemas.microsoft.com/office/drawing/2014/main" id="{EAEBC638-5E42-40D2-AF75-3D28A9ECBD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6" y="3426"/>
              <a:ext cx="499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4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Sailec" panose="00000500000000000000" pitchFamily="50" charset="0"/>
                </a:rPr>
                <a:t>$</a:t>
              </a:r>
              <a:r>
                <a:rPr lang="en-US" altLang="en-US" sz="2400" b="1" dirty="0">
                  <a:solidFill>
                    <a:srgbClr val="000000"/>
                  </a:solidFill>
                  <a:latin typeface="Sailec" panose="00000500000000000000" pitchFamily="50" charset="0"/>
                </a:rPr>
                <a:t>5.98</a:t>
              </a:r>
              <a:endPara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pic>
        <p:nvPicPr>
          <p:cNvPr id="49" name="Picture 48" descr="A picture containing window, drawing&#10;&#10;Description automatically generated">
            <a:extLst>
              <a:ext uri="{FF2B5EF4-FFF2-40B4-BE49-F238E27FC236}">
                <a16:creationId xmlns:a16="http://schemas.microsoft.com/office/drawing/2014/main" id="{24F1EF99-238E-4713-B03D-2238A2DA22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67" y="-12939"/>
            <a:ext cx="851108" cy="851108"/>
          </a:xfrm>
          <a:prstGeom prst="rect">
            <a:avLst/>
          </a:prstGeom>
        </p:spPr>
      </p:pic>
      <p:pic>
        <p:nvPicPr>
          <p:cNvPr id="23" name="Picture 22" descr="Chart, histogram&#10;&#10;Description automatically generated">
            <a:extLst>
              <a:ext uri="{FF2B5EF4-FFF2-40B4-BE49-F238E27FC236}">
                <a16:creationId xmlns:a16="http://schemas.microsoft.com/office/drawing/2014/main" id="{157372A9-E6D8-4800-8845-054CDB603C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8" r="27277"/>
          <a:stretch/>
        </p:blipFill>
        <p:spPr>
          <a:xfrm>
            <a:off x="3635724" y="3242928"/>
            <a:ext cx="5029200" cy="3203262"/>
          </a:xfrm>
          <a:prstGeom prst="rect">
            <a:avLst/>
          </a:prstGeom>
        </p:spPr>
      </p:pic>
      <p:pic>
        <p:nvPicPr>
          <p:cNvPr id="26" name="Picture 25" descr="Chart, histogram&#10;&#10;Description automatically generated">
            <a:extLst>
              <a:ext uri="{FF2B5EF4-FFF2-40B4-BE49-F238E27FC236}">
                <a16:creationId xmlns:a16="http://schemas.microsoft.com/office/drawing/2014/main" id="{56280DF2-1318-40FF-AFE2-165D351C3B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83" t="38246" r="13732" b="57580"/>
          <a:stretch/>
        </p:blipFill>
        <p:spPr>
          <a:xfrm>
            <a:off x="4392775" y="2811366"/>
            <a:ext cx="856535" cy="182642"/>
          </a:xfrm>
          <a:prstGeom prst="rect">
            <a:avLst/>
          </a:prstGeom>
        </p:spPr>
      </p:pic>
      <p:pic>
        <p:nvPicPr>
          <p:cNvPr id="52" name="Picture 51" descr="Chart, histogram&#10;&#10;Description automatically generated">
            <a:extLst>
              <a:ext uri="{FF2B5EF4-FFF2-40B4-BE49-F238E27FC236}">
                <a16:creationId xmlns:a16="http://schemas.microsoft.com/office/drawing/2014/main" id="{5D05AEE1-4BE2-42A3-9FF4-8904AA8454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70" t="43090" r="4001" b="51560"/>
          <a:stretch/>
        </p:blipFill>
        <p:spPr>
          <a:xfrm>
            <a:off x="4463315" y="3008837"/>
            <a:ext cx="1638613" cy="234091"/>
          </a:xfrm>
          <a:prstGeom prst="rect">
            <a:avLst/>
          </a:prstGeom>
        </p:spPr>
      </p:pic>
      <p:pic>
        <p:nvPicPr>
          <p:cNvPr id="53" name="Picture 52" descr="Chart, histogram&#10;&#10;Description automatically generated">
            <a:extLst>
              <a:ext uri="{FF2B5EF4-FFF2-40B4-BE49-F238E27FC236}">
                <a16:creationId xmlns:a16="http://schemas.microsoft.com/office/drawing/2014/main" id="{797F3F48-27BB-40BA-ADA7-DDD692917B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83" t="48067" r="2278" b="46583"/>
          <a:stretch/>
        </p:blipFill>
        <p:spPr>
          <a:xfrm>
            <a:off x="6001433" y="2825006"/>
            <a:ext cx="1869539" cy="234092"/>
          </a:xfrm>
          <a:prstGeom prst="rect">
            <a:avLst/>
          </a:prstGeom>
        </p:spPr>
      </p:pic>
      <p:pic>
        <p:nvPicPr>
          <p:cNvPr id="54" name="Picture 53" descr="Chart, histogram&#10;&#10;Description automatically generated">
            <a:extLst>
              <a:ext uri="{FF2B5EF4-FFF2-40B4-BE49-F238E27FC236}">
                <a16:creationId xmlns:a16="http://schemas.microsoft.com/office/drawing/2014/main" id="{4D2EEB96-83A4-4D0E-A977-CAFB559599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82" t="52544" r="-2185" b="42106"/>
          <a:stretch/>
        </p:blipFill>
        <p:spPr>
          <a:xfrm>
            <a:off x="6001433" y="3006040"/>
            <a:ext cx="2264263" cy="234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5178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2FFA8FE-276A-4535-9811-262E422BA44A}"/>
              </a:ext>
            </a:extLst>
          </p:cNvPr>
          <p:cNvSpPr/>
          <p:nvPr/>
        </p:nvSpPr>
        <p:spPr>
          <a:xfrm>
            <a:off x="-6372" y="522786"/>
            <a:ext cx="9145292" cy="703481"/>
          </a:xfrm>
          <a:prstGeom prst="rect">
            <a:avLst/>
          </a:prstGeom>
          <a:solidFill>
            <a:srgbClr val="EFF0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ailec" pitchFamily="2" charset="77"/>
            </a:endParaRP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B23D8230-C247-4240-BD1E-C5B3AF039156}"/>
              </a:ext>
            </a:extLst>
          </p:cNvPr>
          <p:cNvSpPr txBox="1">
            <a:spLocks/>
          </p:cNvSpPr>
          <p:nvPr/>
        </p:nvSpPr>
        <p:spPr>
          <a:xfrm>
            <a:off x="1258727" y="774700"/>
            <a:ext cx="7696200" cy="7493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ct val="20000"/>
              </a:spcBef>
            </a:pPr>
            <a:r>
              <a:rPr lang="en-US" dirty="0">
                <a:solidFill>
                  <a:srgbClr val="8A8D8E"/>
                </a:solidFill>
                <a:latin typeface="Sailec" pitchFamily="2" charset="77"/>
                <a:cs typeface="Century Gothic"/>
              </a:rPr>
              <a:t>$1.2 million capital investment from local taxpayers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BD7D7BA-EBB7-486B-AAB7-64AD2658246E}"/>
              </a:ext>
            </a:extLst>
          </p:cNvPr>
          <p:cNvGrpSpPr/>
          <p:nvPr/>
        </p:nvGrpSpPr>
        <p:grpSpPr>
          <a:xfrm>
            <a:off x="-1292" y="0"/>
            <a:ext cx="9145292" cy="954014"/>
            <a:chOff x="-1292" y="16263"/>
            <a:chExt cx="9145292" cy="954014"/>
          </a:xfrm>
          <a:solidFill>
            <a:srgbClr val="9AB977"/>
          </a:solidFill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EC2F1AA-9643-49DC-AD8F-E776E2231B2E}"/>
                </a:ext>
              </a:extLst>
            </p:cNvPr>
            <p:cNvSpPr/>
            <p:nvPr/>
          </p:nvSpPr>
          <p:spPr>
            <a:xfrm>
              <a:off x="-1292" y="16263"/>
              <a:ext cx="9145292" cy="6370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ailec" pitchFamily="2" charset="77"/>
              </a:endParaRPr>
            </a:p>
          </p:txBody>
        </p:sp>
        <p:sp>
          <p:nvSpPr>
            <p:cNvPr id="11" name="Triangle 33">
              <a:extLst>
                <a:ext uri="{FF2B5EF4-FFF2-40B4-BE49-F238E27FC236}">
                  <a16:creationId xmlns:a16="http://schemas.microsoft.com/office/drawing/2014/main" id="{FF274E68-1FF4-4A41-A2EE-98047C9177CA}"/>
                </a:ext>
              </a:extLst>
            </p:cNvPr>
            <p:cNvSpPr/>
            <p:nvPr/>
          </p:nvSpPr>
          <p:spPr>
            <a:xfrm rot="10800000">
              <a:off x="259076" y="648127"/>
              <a:ext cx="1014891" cy="32215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Sailec" pitchFamily="2" charset="77"/>
              </a:endParaRPr>
            </a:p>
          </p:txBody>
        </p:sp>
      </p:grp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6747533A-BC67-43B1-B6A3-08839BF06E08}"/>
              </a:ext>
            </a:extLst>
          </p:cNvPr>
          <p:cNvSpPr txBox="1">
            <a:spLocks/>
          </p:cNvSpPr>
          <p:nvPr/>
        </p:nvSpPr>
        <p:spPr>
          <a:xfrm>
            <a:off x="1288871" y="123750"/>
            <a:ext cx="7855129" cy="3609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2000" dirty="0">
                <a:solidFill>
                  <a:schemeClr val="bg1"/>
                </a:solidFill>
                <a:latin typeface="Sailec Black" pitchFamily="2" charset="77"/>
              </a:rPr>
              <a:t>RETURN ON INVESTMENT FOR THE NUMS</a:t>
            </a:r>
            <a:endParaRPr kumimoji="0" lang="en-US" sz="2000" u="sng" strike="noStrike" kern="12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ailec Black" pitchFamily="2" charset="77"/>
            </a:endParaRPr>
          </a:p>
        </p:txBody>
      </p:sp>
      <p:sp>
        <p:nvSpPr>
          <p:cNvPr id="17" name="AutoShape 7">
            <a:extLst>
              <a:ext uri="{FF2B5EF4-FFF2-40B4-BE49-F238E27FC236}">
                <a16:creationId xmlns:a16="http://schemas.microsoft.com/office/drawing/2014/main" id="{4D4748F1-DD01-44DE-B29A-4E39DFE138BF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57875" y="1455982"/>
            <a:ext cx="3189459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56AA1394-3BB7-4AA8-9AF9-1F97BF61D7FD}"/>
              </a:ext>
            </a:extLst>
          </p:cNvPr>
          <p:cNvGrpSpPr/>
          <p:nvPr/>
        </p:nvGrpSpPr>
        <p:grpSpPr>
          <a:xfrm>
            <a:off x="2054247" y="2962195"/>
            <a:ext cx="3750332" cy="875893"/>
            <a:chOff x="563115" y="1725101"/>
            <a:chExt cx="3750332" cy="1560433"/>
          </a:xfrm>
          <a:solidFill>
            <a:srgbClr val="EFF0F1"/>
          </a:solidFill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ADEC0E65-C5E8-49FE-9995-1B0A606262BA}"/>
                </a:ext>
              </a:extLst>
            </p:cNvPr>
            <p:cNvSpPr/>
            <p:nvPr/>
          </p:nvSpPr>
          <p:spPr>
            <a:xfrm>
              <a:off x="563115" y="1725101"/>
              <a:ext cx="3750332" cy="156043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ailec" pitchFamily="2" charset="77"/>
              </a:endParaRPr>
            </a:p>
          </p:txBody>
        </p:sp>
        <p:sp>
          <p:nvSpPr>
            <p:cNvPr id="58" name="Content Placeholder 3">
              <a:extLst>
                <a:ext uri="{FF2B5EF4-FFF2-40B4-BE49-F238E27FC236}">
                  <a16:creationId xmlns:a16="http://schemas.microsoft.com/office/drawing/2014/main" id="{C07BBD2B-D846-485A-B663-960D02F77359}"/>
                </a:ext>
              </a:extLst>
            </p:cNvPr>
            <p:cNvSpPr txBox="1">
              <a:spLocks/>
            </p:cNvSpPr>
            <p:nvPr/>
          </p:nvSpPr>
          <p:spPr>
            <a:xfrm>
              <a:off x="605964" y="2644378"/>
              <a:ext cx="3707483" cy="386226"/>
            </a:xfrm>
            <a:prstGeom prst="rect">
              <a:avLst/>
            </a:prstGeom>
            <a:grpFill/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Sailec" pitchFamily="2" charset="77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400" b="0" i="0" kern="1200">
                  <a:solidFill>
                    <a:schemeClr val="tx1"/>
                  </a:solidFill>
                  <a:latin typeface="Sailec" pitchFamily="2" charset="77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Sailec" pitchFamily="2" charset="77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800" b="0" i="0" kern="1200">
                  <a:solidFill>
                    <a:schemeClr val="tx1"/>
                  </a:solidFill>
                  <a:latin typeface="Sailec" pitchFamily="2" charset="77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800" b="0" i="0" kern="1200">
                  <a:solidFill>
                    <a:schemeClr val="tx1"/>
                  </a:solidFill>
                  <a:latin typeface="Sailec" pitchFamily="2" charset="77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itchFamily="34" charset="0"/>
                <a:buNone/>
                <a:defRPr/>
              </a:pPr>
              <a:r>
                <a:rPr lang="en-US" sz="1400" dirty="0"/>
                <a:t>Benefit-cost ratio</a:t>
              </a:r>
            </a:p>
          </p:txBody>
        </p:sp>
        <p:grpSp>
          <p:nvGrpSpPr>
            <p:cNvPr id="59" name="Group 4">
              <a:extLst>
                <a:ext uri="{FF2B5EF4-FFF2-40B4-BE49-F238E27FC236}">
                  <a16:creationId xmlns:a16="http://schemas.microsoft.com/office/drawing/2014/main" id="{4E435B29-3FF9-41D8-9CF1-57801FA47A5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64223" y="1980029"/>
              <a:ext cx="3616325" cy="822325"/>
              <a:chOff x="415" y="1573"/>
              <a:chExt cx="2278" cy="518"/>
            </a:xfrm>
            <a:grpFill/>
          </p:grpSpPr>
          <p:sp>
            <p:nvSpPr>
              <p:cNvPr id="60" name="AutoShape 3">
                <a:extLst>
                  <a:ext uri="{FF2B5EF4-FFF2-40B4-BE49-F238E27FC236}">
                    <a16:creationId xmlns:a16="http://schemas.microsoft.com/office/drawing/2014/main" id="{C6B7D9D5-22A0-47D5-A827-6555F4F81558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415" y="1573"/>
                <a:ext cx="2278" cy="36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1" name="Rectangle 5">
                <a:extLst>
                  <a:ext uri="{FF2B5EF4-FFF2-40B4-BE49-F238E27FC236}">
                    <a16:creationId xmlns:a16="http://schemas.microsoft.com/office/drawing/2014/main" id="{AF7FC738-3D41-4B36-BA8A-C1F466017C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4" y="1573"/>
                <a:ext cx="337" cy="51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3000" b="1" i="0" u="none" strike="noStrike" cap="none" normalizeH="0" baseline="0" dirty="0">
                    <a:ln>
                      <a:noFill/>
                    </a:ln>
                    <a:solidFill>
                      <a:srgbClr val="9AB977"/>
                    </a:solidFill>
                    <a:effectLst/>
                    <a:latin typeface="Sailec" panose="00000500000000000000" pitchFamily="50" charset="0"/>
                  </a:rPr>
                  <a:t>3.5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rgbClr val="9AB977"/>
                  </a:solidFill>
                  <a:effectLst/>
                </a:endParaRPr>
              </a:p>
            </p:txBody>
          </p:sp>
        </p:grp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3D51A06D-393F-4BB4-81FB-1E7ABF63F025}"/>
              </a:ext>
            </a:extLst>
          </p:cNvPr>
          <p:cNvGrpSpPr/>
          <p:nvPr/>
        </p:nvGrpSpPr>
        <p:grpSpPr>
          <a:xfrm>
            <a:off x="3401261" y="4222486"/>
            <a:ext cx="3750333" cy="875893"/>
            <a:chOff x="563114" y="1725101"/>
            <a:chExt cx="3750333" cy="1560433"/>
          </a:xfrm>
          <a:solidFill>
            <a:srgbClr val="EFF0F1"/>
          </a:solidFill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4ECF31C6-89F9-40EE-A11D-BF375F140372}"/>
                </a:ext>
              </a:extLst>
            </p:cNvPr>
            <p:cNvSpPr/>
            <p:nvPr/>
          </p:nvSpPr>
          <p:spPr>
            <a:xfrm>
              <a:off x="563115" y="1725101"/>
              <a:ext cx="3750332" cy="156043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ailec" pitchFamily="2" charset="77"/>
              </a:endParaRPr>
            </a:p>
          </p:txBody>
        </p:sp>
        <p:sp>
          <p:nvSpPr>
            <p:cNvPr id="64" name="Content Placeholder 3">
              <a:extLst>
                <a:ext uri="{FF2B5EF4-FFF2-40B4-BE49-F238E27FC236}">
                  <a16:creationId xmlns:a16="http://schemas.microsoft.com/office/drawing/2014/main" id="{EA100822-B7C0-42EE-B1E5-01E3581C5087}"/>
                </a:ext>
              </a:extLst>
            </p:cNvPr>
            <p:cNvSpPr txBox="1">
              <a:spLocks/>
            </p:cNvSpPr>
            <p:nvPr/>
          </p:nvSpPr>
          <p:spPr>
            <a:xfrm>
              <a:off x="563114" y="2645853"/>
              <a:ext cx="3721557" cy="450240"/>
            </a:xfrm>
            <a:prstGeom prst="rect">
              <a:avLst/>
            </a:prstGeom>
            <a:grpFill/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Sailec" pitchFamily="2" charset="77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400" b="0" i="0" kern="1200">
                  <a:solidFill>
                    <a:schemeClr val="tx1"/>
                  </a:solidFill>
                  <a:latin typeface="Sailec" pitchFamily="2" charset="77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Sailec" pitchFamily="2" charset="77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800" b="0" i="0" kern="1200">
                  <a:solidFill>
                    <a:schemeClr val="tx1"/>
                  </a:solidFill>
                  <a:latin typeface="Sailec" pitchFamily="2" charset="77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800" b="0" i="0" kern="1200">
                  <a:solidFill>
                    <a:schemeClr val="tx1"/>
                  </a:solidFill>
                  <a:latin typeface="Sailec" pitchFamily="2" charset="77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itchFamily="34" charset="0"/>
                <a:buNone/>
                <a:defRPr/>
              </a:pPr>
              <a:r>
                <a:rPr lang="en-US" sz="1400" dirty="0"/>
                <a:t>Annual internal rate of return</a:t>
              </a:r>
            </a:p>
          </p:txBody>
        </p:sp>
        <p:grpSp>
          <p:nvGrpSpPr>
            <p:cNvPr id="65" name="Group 4">
              <a:extLst>
                <a:ext uri="{FF2B5EF4-FFF2-40B4-BE49-F238E27FC236}">
                  <a16:creationId xmlns:a16="http://schemas.microsoft.com/office/drawing/2014/main" id="{ABA28F7C-46D6-421F-A9A8-B288D1F9D5F9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64223" y="1913354"/>
              <a:ext cx="3624263" cy="822325"/>
              <a:chOff x="415" y="1531"/>
              <a:chExt cx="2283" cy="518"/>
            </a:xfrm>
            <a:grpFill/>
          </p:grpSpPr>
          <p:sp>
            <p:nvSpPr>
              <p:cNvPr id="66" name="AutoShape 3">
                <a:extLst>
                  <a:ext uri="{FF2B5EF4-FFF2-40B4-BE49-F238E27FC236}">
                    <a16:creationId xmlns:a16="http://schemas.microsoft.com/office/drawing/2014/main" id="{B1D25100-00F0-4BE3-ABBF-958173675FDF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415" y="1573"/>
                <a:ext cx="2283" cy="36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9" name="Rectangle 5">
                <a:extLst>
                  <a:ext uri="{FF2B5EF4-FFF2-40B4-BE49-F238E27FC236}">
                    <a16:creationId xmlns:a16="http://schemas.microsoft.com/office/drawing/2014/main" id="{6643A8B7-BF0C-48D0-91AC-9E5235F461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4" y="1531"/>
                <a:ext cx="703" cy="51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3000" b="1" i="0" u="none" strike="noStrike" cap="none" normalizeH="0" baseline="0" dirty="0">
                    <a:ln>
                      <a:noFill/>
                    </a:ln>
                    <a:solidFill>
                      <a:srgbClr val="9AB977"/>
                    </a:solidFill>
                    <a:effectLst/>
                    <a:latin typeface="Sailec" panose="00000500000000000000" pitchFamily="50" charset="0"/>
                  </a:rPr>
                  <a:t>26.4%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rgbClr val="9AB977"/>
                  </a:solidFill>
                  <a:effectLst/>
                </a:endParaRPr>
              </a:p>
            </p:txBody>
          </p:sp>
        </p:grp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D0436C01-B3F5-486C-9183-B5B11EDDE9EC}"/>
              </a:ext>
            </a:extLst>
          </p:cNvPr>
          <p:cNvGrpSpPr/>
          <p:nvPr/>
        </p:nvGrpSpPr>
        <p:grpSpPr>
          <a:xfrm>
            <a:off x="4646220" y="5482777"/>
            <a:ext cx="3757133" cy="875893"/>
            <a:chOff x="563115" y="1725101"/>
            <a:chExt cx="3757133" cy="1560433"/>
          </a:xfrm>
          <a:solidFill>
            <a:srgbClr val="EFF0F1"/>
          </a:solidFill>
        </p:grpSpPr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3363164A-7DE4-4AE0-AF93-2D88A9CF8EC1}"/>
                </a:ext>
              </a:extLst>
            </p:cNvPr>
            <p:cNvSpPr/>
            <p:nvPr/>
          </p:nvSpPr>
          <p:spPr>
            <a:xfrm>
              <a:off x="563115" y="1725101"/>
              <a:ext cx="3750332" cy="156043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ailec" pitchFamily="2" charset="77"/>
              </a:endParaRPr>
            </a:p>
          </p:txBody>
        </p:sp>
        <p:sp>
          <p:nvSpPr>
            <p:cNvPr id="82" name="Content Placeholder 3">
              <a:extLst>
                <a:ext uri="{FF2B5EF4-FFF2-40B4-BE49-F238E27FC236}">
                  <a16:creationId xmlns:a16="http://schemas.microsoft.com/office/drawing/2014/main" id="{F2C10B2E-8717-4F01-B60F-C6CB173028EC}"/>
                </a:ext>
              </a:extLst>
            </p:cNvPr>
            <p:cNvSpPr txBox="1">
              <a:spLocks/>
            </p:cNvSpPr>
            <p:nvPr/>
          </p:nvSpPr>
          <p:spPr>
            <a:xfrm>
              <a:off x="563115" y="2644378"/>
              <a:ext cx="3750332" cy="318980"/>
            </a:xfrm>
            <a:prstGeom prst="rect">
              <a:avLst/>
            </a:prstGeom>
            <a:grpFill/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Sailec" pitchFamily="2" charset="77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400" b="0" i="0" kern="1200">
                  <a:solidFill>
                    <a:schemeClr val="tx1"/>
                  </a:solidFill>
                  <a:latin typeface="Sailec" pitchFamily="2" charset="77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Sailec" pitchFamily="2" charset="77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800" b="0" i="0" kern="1200">
                  <a:solidFill>
                    <a:schemeClr val="tx1"/>
                  </a:solidFill>
                  <a:latin typeface="Sailec" pitchFamily="2" charset="77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800" b="0" i="0" kern="1200">
                  <a:solidFill>
                    <a:schemeClr val="tx1"/>
                  </a:solidFill>
                  <a:latin typeface="Sailec" pitchFamily="2" charset="77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itchFamily="34" charset="0"/>
                <a:buNone/>
                <a:defRPr/>
              </a:pPr>
              <a:r>
                <a:rPr lang="en-US" sz="1400" dirty="0"/>
                <a:t>Return on investment</a:t>
              </a:r>
            </a:p>
          </p:txBody>
        </p:sp>
        <p:grpSp>
          <p:nvGrpSpPr>
            <p:cNvPr id="83" name="Group 4">
              <a:extLst>
                <a:ext uri="{FF2B5EF4-FFF2-40B4-BE49-F238E27FC236}">
                  <a16:creationId xmlns:a16="http://schemas.microsoft.com/office/drawing/2014/main" id="{4E8791FC-0AFC-43E0-AE63-47EDDB0E8F51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64223" y="1913355"/>
              <a:ext cx="3756025" cy="822325"/>
              <a:chOff x="415" y="1531"/>
              <a:chExt cx="2366" cy="518"/>
            </a:xfrm>
            <a:grpFill/>
          </p:grpSpPr>
          <p:sp>
            <p:nvSpPr>
              <p:cNvPr id="84" name="AutoShape 3">
                <a:extLst>
                  <a:ext uri="{FF2B5EF4-FFF2-40B4-BE49-F238E27FC236}">
                    <a16:creationId xmlns:a16="http://schemas.microsoft.com/office/drawing/2014/main" id="{EDECA3DB-1015-49B2-ABE2-50CE6936DE06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415" y="1573"/>
                <a:ext cx="2366" cy="37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5" name="Rectangle 5">
                <a:extLst>
                  <a:ext uri="{FF2B5EF4-FFF2-40B4-BE49-F238E27FC236}">
                    <a16:creationId xmlns:a16="http://schemas.microsoft.com/office/drawing/2014/main" id="{C79DD1A1-D77E-42AF-A5A2-40C3BA175C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3" y="1531"/>
                <a:ext cx="1606" cy="51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3000" b="1" i="0" u="none" strike="noStrike" cap="none" normalizeH="0" baseline="0" dirty="0">
                    <a:ln>
                      <a:noFill/>
                    </a:ln>
                    <a:solidFill>
                      <a:srgbClr val="9AB977"/>
                    </a:solidFill>
                    <a:effectLst/>
                    <a:latin typeface="Sailec" panose="00000500000000000000" pitchFamily="50" charset="0"/>
                  </a:rPr>
                  <a:t>2.5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rgbClr val="9AB977"/>
                  </a:solidFill>
                  <a:effectLst/>
                </a:endParaRPr>
              </a:p>
            </p:txBody>
          </p:sp>
        </p:grp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8D0D913A-7A70-488B-9640-E7630896C06E}"/>
              </a:ext>
            </a:extLst>
          </p:cNvPr>
          <p:cNvGrpSpPr/>
          <p:nvPr/>
        </p:nvGrpSpPr>
        <p:grpSpPr>
          <a:xfrm>
            <a:off x="756885" y="1712048"/>
            <a:ext cx="3757133" cy="875893"/>
            <a:chOff x="563115" y="1725101"/>
            <a:chExt cx="3757133" cy="1560433"/>
          </a:xfrm>
          <a:solidFill>
            <a:srgbClr val="EFF0F1"/>
          </a:solidFill>
        </p:grpSpPr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4FB4D0F8-4EF8-4DF9-881F-EC595794B9DF}"/>
                </a:ext>
              </a:extLst>
            </p:cNvPr>
            <p:cNvSpPr/>
            <p:nvPr/>
          </p:nvSpPr>
          <p:spPr>
            <a:xfrm>
              <a:off x="563115" y="1725101"/>
              <a:ext cx="3750332" cy="156043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ailec" pitchFamily="2" charset="77"/>
              </a:endParaRPr>
            </a:p>
          </p:txBody>
        </p:sp>
        <p:sp>
          <p:nvSpPr>
            <p:cNvPr id="88" name="Content Placeholder 3">
              <a:extLst>
                <a:ext uri="{FF2B5EF4-FFF2-40B4-BE49-F238E27FC236}">
                  <a16:creationId xmlns:a16="http://schemas.microsoft.com/office/drawing/2014/main" id="{2F1EE262-43C1-4962-A31E-CB5134861BC0}"/>
                </a:ext>
              </a:extLst>
            </p:cNvPr>
            <p:cNvSpPr txBox="1">
              <a:spLocks/>
            </p:cNvSpPr>
            <p:nvPr/>
          </p:nvSpPr>
          <p:spPr>
            <a:xfrm>
              <a:off x="605964" y="2644378"/>
              <a:ext cx="3707483" cy="451715"/>
            </a:xfrm>
            <a:prstGeom prst="rect">
              <a:avLst/>
            </a:prstGeom>
            <a:grpFill/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Sailec" pitchFamily="2" charset="77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400" b="0" i="0" kern="1200">
                  <a:solidFill>
                    <a:schemeClr val="tx1"/>
                  </a:solidFill>
                  <a:latin typeface="Sailec" pitchFamily="2" charset="77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Sailec" pitchFamily="2" charset="77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800" b="0" i="0" kern="1200">
                  <a:solidFill>
                    <a:schemeClr val="tx1"/>
                  </a:solidFill>
                  <a:latin typeface="Sailec" pitchFamily="2" charset="77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800" b="0" i="0" kern="1200">
                  <a:solidFill>
                    <a:schemeClr val="tx1"/>
                  </a:solidFill>
                  <a:latin typeface="Sailec" pitchFamily="2" charset="77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itchFamily="34" charset="0"/>
                <a:buNone/>
                <a:defRPr/>
              </a:pPr>
              <a:r>
                <a:rPr lang="en-US" sz="1400" dirty="0"/>
                <a:t>Added tax revenue (present value)</a:t>
              </a:r>
            </a:p>
          </p:txBody>
        </p:sp>
        <p:grpSp>
          <p:nvGrpSpPr>
            <p:cNvPr id="89" name="Group 4">
              <a:extLst>
                <a:ext uri="{FF2B5EF4-FFF2-40B4-BE49-F238E27FC236}">
                  <a16:creationId xmlns:a16="http://schemas.microsoft.com/office/drawing/2014/main" id="{49D6B573-2084-41BB-A434-D53BAFEEEE33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64223" y="1938754"/>
              <a:ext cx="3756025" cy="822325"/>
              <a:chOff x="415" y="1547"/>
              <a:chExt cx="2366" cy="518"/>
            </a:xfrm>
            <a:grpFill/>
          </p:grpSpPr>
          <p:sp>
            <p:nvSpPr>
              <p:cNvPr id="90" name="AutoShape 3">
                <a:extLst>
                  <a:ext uri="{FF2B5EF4-FFF2-40B4-BE49-F238E27FC236}">
                    <a16:creationId xmlns:a16="http://schemas.microsoft.com/office/drawing/2014/main" id="{8DF9E98A-9356-48AB-ADD0-50BBEF9C2FEC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415" y="1573"/>
                <a:ext cx="2366" cy="37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1" name="Rectangle 5">
                <a:extLst>
                  <a:ext uri="{FF2B5EF4-FFF2-40B4-BE49-F238E27FC236}">
                    <a16:creationId xmlns:a16="http://schemas.microsoft.com/office/drawing/2014/main" id="{063BDC5F-33C2-44EE-8984-41D2AE2D0D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7" y="1547"/>
                <a:ext cx="1366" cy="51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3000" b="1" i="0" u="none" strike="noStrike" cap="none" normalizeH="0" baseline="0" dirty="0">
                    <a:ln>
                      <a:noFill/>
                    </a:ln>
                    <a:solidFill>
                      <a:srgbClr val="9AB977"/>
                    </a:solidFill>
                    <a:effectLst/>
                    <a:latin typeface="Sailec" panose="00000500000000000000" pitchFamily="50" charset="0"/>
                  </a:rPr>
                  <a:t>$4.2 million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rgbClr val="9AB977"/>
                  </a:solidFill>
                  <a:effectLst/>
                </a:endParaRPr>
              </a:p>
            </p:txBody>
          </p:sp>
        </p:grpSp>
      </p:grp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4BA8BD2A-1B0D-42D8-B16B-2E9EC96012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67" y="-23405"/>
            <a:ext cx="851108" cy="85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854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7">
            <a:extLst>
              <a:ext uri="{FF2B5EF4-FFF2-40B4-BE49-F238E27FC236}">
                <a16:creationId xmlns:a16="http://schemas.microsoft.com/office/drawing/2014/main" id="{9A2F9B89-BB3D-4374-8FEA-13B9C741E7D7}"/>
              </a:ext>
            </a:extLst>
          </p:cNvPr>
          <p:cNvSpPr/>
          <p:nvPr/>
        </p:nvSpPr>
        <p:spPr>
          <a:xfrm>
            <a:off x="-6372" y="522786"/>
            <a:ext cx="9145292" cy="703481"/>
          </a:xfrm>
          <a:prstGeom prst="rect">
            <a:avLst/>
          </a:prstGeom>
          <a:solidFill>
            <a:srgbClr val="EFF0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ailec" pitchFamily="2" charset="77"/>
            </a:endParaRP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B23D8230-C247-4240-BD1E-C5B3AF039156}"/>
              </a:ext>
            </a:extLst>
          </p:cNvPr>
          <p:cNvSpPr txBox="1">
            <a:spLocks/>
          </p:cNvSpPr>
          <p:nvPr/>
        </p:nvSpPr>
        <p:spPr>
          <a:xfrm>
            <a:off x="723900" y="3453480"/>
            <a:ext cx="7696200" cy="6370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just">
              <a:spcBef>
                <a:spcPct val="20000"/>
              </a:spcBef>
            </a:pPr>
            <a:r>
              <a:rPr lang="en-US" sz="1600" dirty="0">
                <a:latin typeface="Sailec" pitchFamily="2" charset="77"/>
                <a:cs typeface="Century Gothic"/>
              </a:rPr>
              <a:t>Present value of total economic impacts from FY 2022 to FY 2032 at a 10% and 20% increase in operations spending, student spending, and alumni variables: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BD7D7BA-EBB7-486B-AAB7-64AD2658246E}"/>
              </a:ext>
            </a:extLst>
          </p:cNvPr>
          <p:cNvGrpSpPr/>
          <p:nvPr/>
        </p:nvGrpSpPr>
        <p:grpSpPr>
          <a:xfrm>
            <a:off x="-1292" y="0"/>
            <a:ext cx="9145292" cy="954014"/>
            <a:chOff x="-1292" y="16263"/>
            <a:chExt cx="9145292" cy="954014"/>
          </a:xfrm>
          <a:solidFill>
            <a:srgbClr val="4089B7"/>
          </a:solidFill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EC2F1AA-9643-49DC-AD8F-E776E2231B2E}"/>
                </a:ext>
              </a:extLst>
            </p:cNvPr>
            <p:cNvSpPr/>
            <p:nvPr/>
          </p:nvSpPr>
          <p:spPr>
            <a:xfrm>
              <a:off x="-1292" y="16263"/>
              <a:ext cx="9145292" cy="6370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ailec" pitchFamily="2" charset="77"/>
              </a:endParaRPr>
            </a:p>
          </p:txBody>
        </p:sp>
        <p:sp>
          <p:nvSpPr>
            <p:cNvPr id="11" name="Triangle 33">
              <a:extLst>
                <a:ext uri="{FF2B5EF4-FFF2-40B4-BE49-F238E27FC236}">
                  <a16:creationId xmlns:a16="http://schemas.microsoft.com/office/drawing/2014/main" id="{FF274E68-1FF4-4A41-A2EE-98047C9177CA}"/>
                </a:ext>
              </a:extLst>
            </p:cNvPr>
            <p:cNvSpPr/>
            <p:nvPr/>
          </p:nvSpPr>
          <p:spPr>
            <a:xfrm rot="10800000">
              <a:off x="259076" y="648127"/>
              <a:ext cx="1014891" cy="32215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Sailec" pitchFamily="2" charset="77"/>
              </a:endParaRPr>
            </a:p>
          </p:txBody>
        </p:sp>
      </p:grp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6747533A-BC67-43B1-B6A3-08839BF06E08}"/>
              </a:ext>
            </a:extLst>
          </p:cNvPr>
          <p:cNvSpPr txBox="1">
            <a:spLocks/>
          </p:cNvSpPr>
          <p:nvPr/>
        </p:nvSpPr>
        <p:spPr>
          <a:xfrm>
            <a:off x="1288871" y="123750"/>
            <a:ext cx="7855129" cy="3609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strike="noStrike" kern="12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ailec Black" pitchFamily="2" charset="77"/>
              </a:rPr>
              <a:t>ENROLLMENT SENSITIVITY ANALYSIS</a:t>
            </a: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FB53DEF3-B24C-48C2-977E-3F66F3D6DD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04" y="-40241"/>
            <a:ext cx="851109" cy="851109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B33C273A-61D4-4A51-AF41-06F8FB0EBED4}"/>
              </a:ext>
            </a:extLst>
          </p:cNvPr>
          <p:cNvSpPr/>
          <p:nvPr/>
        </p:nvSpPr>
        <p:spPr>
          <a:xfrm>
            <a:off x="741058" y="4538181"/>
            <a:ext cx="3750332" cy="1855522"/>
          </a:xfrm>
          <a:prstGeom prst="rect">
            <a:avLst/>
          </a:prstGeom>
          <a:solidFill>
            <a:srgbClr val="EFF0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ailec" pitchFamily="2" charset="77"/>
            </a:endParaRPr>
          </a:p>
        </p:txBody>
      </p:sp>
      <p:sp>
        <p:nvSpPr>
          <p:cNvPr id="39" name="Content Placeholder 3">
            <a:extLst>
              <a:ext uri="{FF2B5EF4-FFF2-40B4-BE49-F238E27FC236}">
                <a16:creationId xmlns:a16="http://schemas.microsoft.com/office/drawing/2014/main" id="{6B2A641A-01D7-4CEB-9991-71F38C606942}"/>
              </a:ext>
            </a:extLst>
          </p:cNvPr>
          <p:cNvSpPr txBox="1">
            <a:spLocks/>
          </p:cNvSpPr>
          <p:nvPr/>
        </p:nvSpPr>
        <p:spPr>
          <a:xfrm>
            <a:off x="762274" y="5703976"/>
            <a:ext cx="3736188" cy="5207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1400" dirty="0"/>
              <a:t>Total income added to the NUMS</a:t>
            </a:r>
          </a:p>
        </p:txBody>
      </p:sp>
      <p:grpSp>
        <p:nvGrpSpPr>
          <p:cNvPr id="40" name="Group 766">
            <a:extLst>
              <a:ext uri="{FF2B5EF4-FFF2-40B4-BE49-F238E27FC236}">
                <a16:creationId xmlns:a16="http://schemas.microsoft.com/office/drawing/2014/main" id="{F72BE3F6-F18B-449E-A67A-EDC2DC95621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06613" y="5156289"/>
            <a:ext cx="3048000" cy="601663"/>
            <a:chOff x="3260" y="1570"/>
            <a:chExt cx="1920" cy="379"/>
          </a:xfrm>
        </p:grpSpPr>
        <p:sp>
          <p:nvSpPr>
            <p:cNvPr id="41" name="AutoShape 765">
              <a:extLst>
                <a:ext uri="{FF2B5EF4-FFF2-40B4-BE49-F238E27FC236}">
                  <a16:creationId xmlns:a16="http://schemas.microsoft.com/office/drawing/2014/main" id="{A0D6051B-F231-4D83-85DC-BAF5943605D4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260" y="1570"/>
              <a:ext cx="1920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Rectangle 767">
              <a:extLst>
                <a:ext uri="{FF2B5EF4-FFF2-40B4-BE49-F238E27FC236}">
                  <a16:creationId xmlns:a16="http://schemas.microsoft.com/office/drawing/2014/main" id="{0A6D8E34-28AB-4C60-8322-C4374FE23A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2" y="1636"/>
              <a:ext cx="1235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800" b="1" i="0" u="none" strike="noStrike" cap="none" normalizeH="0" baseline="0" dirty="0">
                  <a:ln>
                    <a:noFill/>
                  </a:ln>
                  <a:solidFill>
                    <a:srgbClr val="4089B7"/>
                  </a:solidFill>
                  <a:effectLst/>
                  <a:latin typeface="Sailec" panose="00000500000000000000" pitchFamily="50" charset="0"/>
                </a:rPr>
                <a:t>$86 million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4089B7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44" name="Oval 43">
            <a:extLst>
              <a:ext uri="{FF2B5EF4-FFF2-40B4-BE49-F238E27FC236}">
                <a16:creationId xmlns:a16="http://schemas.microsoft.com/office/drawing/2014/main" id="{BADCBF6B-719E-437A-9D46-70EAFCD0EF81}"/>
              </a:ext>
            </a:extLst>
          </p:cNvPr>
          <p:cNvSpPr/>
          <p:nvPr/>
        </p:nvSpPr>
        <p:spPr>
          <a:xfrm>
            <a:off x="2241574" y="4187914"/>
            <a:ext cx="749300" cy="749300"/>
          </a:xfrm>
          <a:prstGeom prst="ellipse">
            <a:avLst/>
          </a:prstGeom>
          <a:solidFill>
            <a:srgbClr val="4089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767">
            <a:extLst>
              <a:ext uri="{FF2B5EF4-FFF2-40B4-BE49-F238E27FC236}">
                <a16:creationId xmlns:a16="http://schemas.microsoft.com/office/drawing/2014/main" id="{BCA0D8BB-5EB2-4743-95E1-B0AC10A29E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8866" y="4371439"/>
            <a:ext cx="59471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ailec" panose="00000500000000000000" pitchFamily="50" charset="0"/>
              </a:rPr>
              <a:t>10%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F5B4001-508B-43E8-9B1B-F28366FD61AD}"/>
              </a:ext>
            </a:extLst>
          </p:cNvPr>
          <p:cNvSpPr/>
          <p:nvPr/>
        </p:nvSpPr>
        <p:spPr>
          <a:xfrm>
            <a:off x="4748749" y="4538181"/>
            <a:ext cx="3750332" cy="1855522"/>
          </a:xfrm>
          <a:prstGeom prst="rect">
            <a:avLst/>
          </a:prstGeom>
          <a:solidFill>
            <a:srgbClr val="EFF0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ailec" pitchFamily="2" charset="77"/>
            </a:endParaRPr>
          </a:p>
        </p:txBody>
      </p:sp>
      <p:sp>
        <p:nvSpPr>
          <p:cNvPr id="47" name="Content Placeholder 3">
            <a:extLst>
              <a:ext uri="{FF2B5EF4-FFF2-40B4-BE49-F238E27FC236}">
                <a16:creationId xmlns:a16="http://schemas.microsoft.com/office/drawing/2014/main" id="{9B18B1D0-283F-481C-BA6A-4317F396F719}"/>
              </a:ext>
            </a:extLst>
          </p:cNvPr>
          <p:cNvSpPr txBox="1">
            <a:spLocks/>
          </p:cNvSpPr>
          <p:nvPr/>
        </p:nvSpPr>
        <p:spPr>
          <a:xfrm>
            <a:off x="4769965" y="5703976"/>
            <a:ext cx="3736188" cy="5207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1400" dirty="0"/>
              <a:t>Total income added to the NUMS</a:t>
            </a:r>
          </a:p>
        </p:txBody>
      </p:sp>
      <p:grpSp>
        <p:nvGrpSpPr>
          <p:cNvPr id="48" name="Group 766">
            <a:extLst>
              <a:ext uri="{FF2B5EF4-FFF2-40B4-BE49-F238E27FC236}">
                <a16:creationId xmlns:a16="http://schemas.microsoft.com/office/drawing/2014/main" id="{4DD8F5FC-7F51-4116-AD03-43A8941701E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114304" y="5156289"/>
            <a:ext cx="3048000" cy="601663"/>
            <a:chOff x="3260" y="1570"/>
            <a:chExt cx="1920" cy="379"/>
          </a:xfrm>
        </p:grpSpPr>
        <p:sp>
          <p:nvSpPr>
            <p:cNvPr id="49" name="AutoShape 765">
              <a:extLst>
                <a:ext uri="{FF2B5EF4-FFF2-40B4-BE49-F238E27FC236}">
                  <a16:creationId xmlns:a16="http://schemas.microsoft.com/office/drawing/2014/main" id="{4F7C8927-3B9B-4690-A7B2-5DCB5FF1D74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260" y="1570"/>
              <a:ext cx="1920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Rectangle 767">
              <a:extLst>
                <a:ext uri="{FF2B5EF4-FFF2-40B4-BE49-F238E27FC236}">
                  <a16:creationId xmlns:a16="http://schemas.microsoft.com/office/drawing/2014/main" id="{FC121E78-73EB-4F8D-AC34-22FB9C4446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16" y="1636"/>
              <a:ext cx="1419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800" b="1" i="0" u="none" strike="noStrike" cap="none" normalizeH="0" baseline="0" dirty="0">
                  <a:ln>
                    <a:noFill/>
                  </a:ln>
                  <a:solidFill>
                    <a:srgbClr val="4089B7"/>
                  </a:solidFill>
                  <a:effectLst/>
                  <a:latin typeface="Sailec" panose="00000500000000000000" pitchFamily="50" charset="0"/>
                </a:rPr>
                <a:t>$93.6 million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4089B7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51" name="Oval 50">
            <a:extLst>
              <a:ext uri="{FF2B5EF4-FFF2-40B4-BE49-F238E27FC236}">
                <a16:creationId xmlns:a16="http://schemas.microsoft.com/office/drawing/2014/main" id="{E308A2F3-1886-44EE-96B2-DC4C6AF49D51}"/>
              </a:ext>
            </a:extLst>
          </p:cNvPr>
          <p:cNvSpPr/>
          <p:nvPr/>
        </p:nvSpPr>
        <p:spPr>
          <a:xfrm>
            <a:off x="6249265" y="4187914"/>
            <a:ext cx="749300" cy="749300"/>
          </a:xfrm>
          <a:prstGeom prst="ellipse">
            <a:avLst/>
          </a:prstGeom>
          <a:solidFill>
            <a:srgbClr val="4089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Rectangle 767">
            <a:extLst>
              <a:ext uri="{FF2B5EF4-FFF2-40B4-BE49-F238E27FC236}">
                <a16:creationId xmlns:a16="http://schemas.microsoft.com/office/drawing/2014/main" id="{E502EFF8-DBA7-44E2-8D46-FB096788D0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6557" y="4371439"/>
            <a:ext cx="64120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ailec" panose="00000500000000000000" pitchFamily="50" charset="0"/>
              </a:rPr>
              <a:t>20%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1" name="Content Placeholder 3">
            <a:extLst>
              <a:ext uri="{FF2B5EF4-FFF2-40B4-BE49-F238E27FC236}">
                <a16:creationId xmlns:a16="http://schemas.microsoft.com/office/drawing/2014/main" id="{2A21EBD7-9588-4A5A-9B46-52641B28209F}"/>
              </a:ext>
            </a:extLst>
          </p:cNvPr>
          <p:cNvSpPr txBox="1">
            <a:spLocks/>
          </p:cNvSpPr>
          <p:nvPr/>
        </p:nvSpPr>
        <p:spPr>
          <a:xfrm>
            <a:off x="1258727" y="774700"/>
            <a:ext cx="7696200" cy="7493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ct val="20000"/>
              </a:spcBef>
            </a:pPr>
            <a:r>
              <a:rPr lang="en-US" sz="1600" dirty="0">
                <a:solidFill>
                  <a:srgbClr val="8A8D8E"/>
                </a:solidFill>
                <a:latin typeface="Sailec" pitchFamily="2" charset="77"/>
                <a:cs typeface="Century Gothic"/>
              </a:rPr>
              <a:t>Extent to which outputs are affected by changes in predicted input data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981DA759-BD7D-44AE-B8B3-AC891857EBCC}"/>
              </a:ext>
            </a:extLst>
          </p:cNvPr>
          <p:cNvSpPr/>
          <p:nvPr/>
        </p:nvSpPr>
        <p:spPr>
          <a:xfrm>
            <a:off x="2784425" y="1565372"/>
            <a:ext cx="3750332" cy="1535916"/>
          </a:xfrm>
          <a:prstGeom prst="rect">
            <a:avLst/>
          </a:prstGeom>
          <a:solidFill>
            <a:srgbClr val="EFF0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ailec" pitchFamily="2" charset="77"/>
            </a:endParaRPr>
          </a:p>
        </p:txBody>
      </p:sp>
      <p:sp>
        <p:nvSpPr>
          <p:cNvPr id="77" name="Content Placeholder 3">
            <a:extLst>
              <a:ext uri="{FF2B5EF4-FFF2-40B4-BE49-F238E27FC236}">
                <a16:creationId xmlns:a16="http://schemas.microsoft.com/office/drawing/2014/main" id="{798DDC85-0B9C-470B-A51A-4FFD48B8EE52}"/>
              </a:ext>
            </a:extLst>
          </p:cNvPr>
          <p:cNvSpPr txBox="1">
            <a:spLocks/>
          </p:cNvSpPr>
          <p:nvPr/>
        </p:nvSpPr>
        <p:spPr>
          <a:xfrm>
            <a:off x="2805641" y="2411561"/>
            <a:ext cx="3736188" cy="5207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1400" dirty="0"/>
              <a:t>Total income added to the NUMS</a:t>
            </a:r>
          </a:p>
        </p:txBody>
      </p:sp>
      <p:grpSp>
        <p:nvGrpSpPr>
          <p:cNvPr id="78" name="Group 766">
            <a:extLst>
              <a:ext uri="{FF2B5EF4-FFF2-40B4-BE49-F238E27FC236}">
                <a16:creationId xmlns:a16="http://schemas.microsoft.com/office/drawing/2014/main" id="{A661B87A-D0CF-42E1-B6DE-44072914677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149980" y="1863874"/>
            <a:ext cx="3048000" cy="601663"/>
            <a:chOff x="3260" y="1570"/>
            <a:chExt cx="1920" cy="379"/>
          </a:xfrm>
        </p:grpSpPr>
        <p:sp>
          <p:nvSpPr>
            <p:cNvPr id="92" name="AutoShape 765">
              <a:extLst>
                <a:ext uri="{FF2B5EF4-FFF2-40B4-BE49-F238E27FC236}">
                  <a16:creationId xmlns:a16="http://schemas.microsoft.com/office/drawing/2014/main" id="{CD32BAE0-B589-4363-8C75-CF96081962A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260" y="1570"/>
              <a:ext cx="1920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Rectangle 767">
              <a:extLst>
                <a:ext uri="{FF2B5EF4-FFF2-40B4-BE49-F238E27FC236}">
                  <a16:creationId xmlns:a16="http://schemas.microsoft.com/office/drawing/2014/main" id="{C385F138-D415-4F8A-86E9-11067567B0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16" y="1636"/>
              <a:ext cx="1407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800" b="1" i="0" u="none" strike="noStrike" cap="none" normalizeH="0" baseline="0" dirty="0">
                  <a:ln>
                    <a:noFill/>
                  </a:ln>
                  <a:solidFill>
                    <a:srgbClr val="4089B7"/>
                  </a:solidFill>
                  <a:effectLst/>
                  <a:latin typeface="Sailec" panose="00000500000000000000" pitchFamily="50" charset="0"/>
                </a:rPr>
                <a:t>$78.5 million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4089B7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96" name="Content Placeholder 3">
            <a:extLst>
              <a:ext uri="{FF2B5EF4-FFF2-40B4-BE49-F238E27FC236}">
                <a16:creationId xmlns:a16="http://schemas.microsoft.com/office/drawing/2014/main" id="{2D1B69CC-58C1-4890-BD65-D230249E940F}"/>
              </a:ext>
            </a:extLst>
          </p:cNvPr>
          <p:cNvSpPr txBox="1">
            <a:spLocks/>
          </p:cNvSpPr>
          <p:nvPr/>
        </p:nvSpPr>
        <p:spPr>
          <a:xfrm>
            <a:off x="723900" y="2142108"/>
            <a:ext cx="2018093" cy="10934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r">
              <a:lnSpc>
                <a:spcPts val="2200"/>
              </a:lnSpc>
              <a:spcBef>
                <a:spcPct val="20000"/>
              </a:spcBef>
            </a:pPr>
            <a:r>
              <a:rPr lang="en-US" dirty="0">
                <a:solidFill>
                  <a:srgbClr val="888B8D"/>
                </a:solidFill>
                <a:latin typeface="Sailec Medium" pitchFamily="2" charset="77"/>
                <a:cs typeface="Century Gothic"/>
              </a:rPr>
              <a:t>Base case:</a:t>
            </a:r>
            <a:endParaRPr kumimoji="0" lang="en-US" strike="noStrike" kern="1200" normalizeH="0" baseline="0" noProof="0" dirty="0">
              <a:ln>
                <a:noFill/>
              </a:ln>
              <a:solidFill>
                <a:srgbClr val="888B8D"/>
              </a:solidFill>
              <a:effectLst/>
              <a:uLnTx/>
              <a:uFillTx/>
              <a:latin typeface="Sailec Medium" pitchFamily="2" charset="77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528264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EBD7D7BA-EBB7-486B-AAB7-64AD2658246E}"/>
              </a:ext>
            </a:extLst>
          </p:cNvPr>
          <p:cNvGrpSpPr/>
          <p:nvPr/>
        </p:nvGrpSpPr>
        <p:grpSpPr>
          <a:xfrm>
            <a:off x="-1292" y="0"/>
            <a:ext cx="9145292" cy="954014"/>
            <a:chOff x="-1292" y="16263"/>
            <a:chExt cx="9145292" cy="954014"/>
          </a:xfrm>
          <a:solidFill>
            <a:srgbClr val="9CD6F0"/>
          </a:solidFill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EC2F1AA-9643-49DC-AD8F-E776E2231B2E}"/>
                </a:ext>
              </a:extLst>
            </p:cNvPr>
            <p:cNvSpPr/>
            <p:nvPr/>
          </p:nvSpPr>
          <p:spPr>
            <a:xfrm>
              <a:off x="-1292" y="16263"/>
              <a:ext cx="9145292" cy="6370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ailec" pitchFamily="2" charset="77"/>
              </a:endParaRPr>
            </a:p>
          </p:txBody>
        </p:sp>
        <p:sp>
          <p:nvSpPr>
            <p:cNvPr id="11" name="Triangle 33">
              <a:extLst>
                <a:ext uri="{FF2B5EF4-FFF2-40B4-BE49-F238E27FC236}">
                  <a16:creationId xmlns:a16="http://schemas.microsoft.com/office/drawing/2014/main" id="{FF274E68-1FF4-4A41-A2EE-98047C9177CA}"/>
                </a:ext>
              </a:extLst>
            </p:cNvPr>
            <p:cNvSpPr/>
            <p:nvPr/>
          </p:nvSpPr>
          <p:spPr>
            <a:xfrm rot="10800000">
              <a:off x="259076" y="648127"/>
              <a:ext cx="1014891" cy="32215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Sailec" pitchFamily="2" charset="77"/>
              </a:endParaRPr>
            </a:p>
          </p:txBody>
        </p:sp>
      </p:grp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6747533A-BC67-43B1-B6A3-08839BF06E08}"/>
              </a:ext>
            </a:extLst>
          </p:cNvPr>
          <p:cNvSpPr txBox="1">
            <a:spLocks/>
          </p:cNvSpPr>
          <p:nvPr/>
        </p:nvSpPr>
        <p:spPr>
          <a:xfrm>
            <a:off x="1288871" y="123750"/>
            <a:ext cx="7855129" cy="3609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2000" dirty="0">
                <a:solidFill>
                  <a:schemeClr val="bg1"/>
                </a:solidFill>
                <a:latin typeface="Sailec Black" pitchFamily="2" charset="77"/>
              </a:rPr>
              <a:t>THE EFFECT OF COVID-19 ON PROPOSED PROGRAMS</a:t>
            </a:r>
            <a:endParaRPr kumimoji="0" lang="en-US" sz="2000" strike="noStrike" kern="12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ailec Black" pitchFamily="2" charset="77"/>
            </a:endParaRPr>
          </a:p>
        </p:txBody>
      </p:sp>
      <p:sp>
        <p:nvSpPr>
          <p:cNvPr id="17" name="AutoShape 7">
            <a:extLst>
              <a:ext uri="{FF2B5EF4-FFF2-40B4-BE49-F238E27FC236}">
                <a16:creationId xmlns:a16="http://schemas.microsoft.com/office/drawing/2014/main" id="{4D4748F1-DD01-44DE-B29A-4E39DFE138BF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57875" y="1455982"/>
            <a:ext cx="3189459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ACA2A7-53EB-473A-A2ED-1801DD0AD4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54" y="1336980"/>
            <a:ext cx="8229600" cy="567844"/>
          </a:xfrm>
          <a:prstGeom prst="rect">
            <a:avLst/>
          </a:prstGeom>
        </p:spPr>
      </p:pic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662F4ECF-8E0C-4A06-B7F1-D08E579CB9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1"/>
          <a:stretch/>
        </p:blipFill>
        <p:spPr>
          <a:xfrm>
            <a:off x="1370954" y="2262657"/>
            <a:ext cx="6400800" cy="4418127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BC178A96-C55F-40B4-BDD0-2B482F6D8A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66" y="1297"/>
            <a:ext cx="851109" cy="85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4968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EBD7D7BA-EBB7-486B-AAB7-64AD2658246E}"/>
              </a:ext>
            </a:extLst>
          </p:cNvPr>
          <p:cNvGrpSpPr/>
          <p:nvPr/>
        </p:nvGrpSpPr>
        <p:grpSpPr>
          <a:xfrm>
            <a:off x="-1292" y="0"/>
            <a:ext cx="9145292" cy="954014"/>
            <a:chOff x="-1292" y="16263"/>
            <a:chExt cx="9145292" cy="954014"/>
          </a:xfrm>
          <a:solidFill>
            <a:srgbClr val="9CD6F0"/>
          </a:solidFill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EC2F1AA-9643-49DC-AD8F-E776E2231B2E}"/>
                </a:ext>
              </a:extLst>
            </p:cNvPr>
            <p:cNvSpPr/>
            <p:nvPr/>
          </p:nvSpPr>
          <p:spPr>
            <a:xfrm>
              <a:off x="-1292" y="16263"/>
              <a:ext cx="9145292" cy="6370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ailec" pitchFamily="2" charset="77"/>
              </a:endParaRPr>
            </a:p>
          </p:txBody>
        </p:sp>
        <p:sp>
          <p:nvSpPr>
            <p:cNvPr id="11" name="Triangle 33">
              <a:extLst>
                <a:ext uri="{FF2B5EF4-FFF2-40B4-BE49-F238E27FC236}">
                  <a16:creationId xmlns:a16="http://schemas.microsoft.com/office/drawing/2014/main" id="{FF274E68-1FF4-4A41-A2EE-98047C9177CA}"/>
                </a:ext>
              </a:extLst>
            </p:cNvPr>
            <p:cNvSpPr/>
            <p:nvPr/>
          </p:nvSpPr>
          <p:spPr>
            <a:xfrm rot="10800000">
              <a:off x="259076" y="648127"/>
              <a:ext cx="1014891" cy="32215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Sailec" pitchFamily="2" charset="77"/>
              </a:endParaRPr>
            </a:p>
          </p:txBody>
        </p:sp>
      </p:grp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6747533A-BC67-43B1-B6A3-08839BF06E08}"/>
              </a:ext>
            </a:extLst>
          </p:cNvPr>
          <p:cNvSpPr txBox="1">
            <a:spLocks/>
          </p:cNvSpPr>
          <p:nvPr/>
        </p:nvSpPr>
        <p:spPr>
          <a:xfrm>
            <a:off x="1288871" y="123750"/>
            <a:ext cx="7855129" cy="3609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2000" dirty="0">
                <a:solidFill>
                  <a:schemeClr val="bg1"/>
                </a:solidFill>
                <a:latin typeface="Sailec Black" pitchFamily="2" charset="77"/>
              </a:rPr>
              <a:t>THE EFFECT OF COVID-19 ON PROPOSED PROGRAMS</a:t>
            </a:r>
            <a:endParaRPr kumimoji="0" lang="en-US" sz="2000" strike="noStrike" kern="12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ailec Black" pitchFamily="2" charset="77"/>
            </a:endParaRPr>
          </a:p>
        </p:txBody>
      </p:sp>
      <p:sp>
        <p:nvSpPr>
          <p:cNvPr id="17" name="AutoShape 7">
            <a:extLst>
              <a:ext uri="{FF2B5EF4-FFF2-40B4-BE49-F238E27FC236}">
                <a16:creationId xmlns:a16="http://schemas.microsoft.com/office/drawing/2014/main" id="{4D4748F1-DD01-44DE-B29A-4E39DFE138BF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57875" y="1455982"/>
            <a:ext cx="3189459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BC178A96-C55F-40B4-BDD0-2B482F6D8A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66" y="1297"/>
            <a:ext cx="851109" cy="851109"/>
          </a:xfrm>
          <a:prstGeom prst="rect">
            <a:avLst/>
          </a:prstGeom>
        </p:spPr>
      </p:pic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2B6A98EE-2243-4EDF-AD63-6A07DD6446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5" b="5567"/>
          <a:stretch/>
        </p:blipFill>
        <p:spPr>
          <a:xfrm>
            <a:off x="1332854" y="1106013"/>
            <a:ext cx="6477000" cy="2571238"/>
          </a:xfrm>
          <a:prstGeom prst="rect">
            <a:avLst/>
          </a:prstGeom>
        </p:spPr>
      </p:pic>
      <p:pic>
        <p:nvPicPr>
          <p:cNvPr id="6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A70291AB-F291-4C60-A060-04F420E4D2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9" b="11438"/>
          <a:stretch/>
        </p:blipFill>
        <p:spPr>
          <a:xfrm>
            <a:off x="1332854" y="4005231"/>
            <a:ext cx="6477000" cy="2571238"/>
          </a:xfrm>
          <a:prstGeom prst="rect">
            <a:avLst/>
          </a:prstGeom>
        </p:spPr>
      </p:pic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25BCCC85-F688-47AB-8B4F-A717A0B646BE}"/>
              </a:ext>
            </a:extLst>
          </p:cNvPr>
          <p:cNvSpPr txBox="1">
            <a:spLocks/>
          </p:cNvSpPr>
          <p:nvPr/>
        </p:nvSpPr>
        <p:spPr>
          <a:xfrm>
            <a:off x="1273967" y="936534"/>
            <a:ext cx="5416862" cy="3385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  <a:defRPr/>
            </a:pPr>
            <a:r>
              <a:rPr lang="en-US" sz="1200" dirty="0"/>
              <a:t>Top 10 Proposed Programs with the Highest COVID Response Index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E4D5FA6B-05D9-4F0C-9664-5295EC8268E0}"/>
              </a:ext>
            </a:extLst>
          </p:cNvPr>
          <p:cNvSpPr txBox="1">
            <a:spLocks/>
          </p:cNvSpPr>
          <p:nvPr/>
        </p:nvSpPr>
        <p:spPr>
          <a:xfrm>
            <a:off x="1273967" y="3840664"/>
            <a:ext cx="5416862" cy="3385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  <a:defRPr/>
            </a:pPr>
            <a:r>
              <a:rPr lang="en-US" sz="1200" dirty="0"/>
              <a:t>Top 10 Proposed Programs with the Lowest COVID Response Index</a:t>
            </a:r>
          </a:p>
        </p:txBody>
      </p:sp>
    </p:spTree>
    <p:extLst>
      <p:ext uri="{BB962C8B-B14F-4D97-AF65-F5344CB8AC3E}">
        <p14:creationId xmlns:p14="http://schemas.microsoft.com/office/powerpoint/2010/main" val="5080031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729607-88A1-453D-87F8-C60739B8BEF8}"/>
              </a:ext>
            </a:extLst>
          </p:cNvPr>
          <p:cNvSpPr txBox="1">
            <a:spLocks/>
          </p:cNvSpPr>
          <p:nvPr/>
        </p:nvSpPr>
        <p:spPr>
          <a:xfrm>
            <a:off x="477211" y="469900"/>
            <a:ext cx="7696200" cy="7493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ct val="20000"/>
              </a:spcBef>
            </a:pPr>
            <a:r>
              <a:rPr lang="en-US" sz="2800" dirty="0">
                <a:solidFill>
                  <a:srgbClr val="8A8D8E"/>
                </a:solidFill>
                <a:latin typeface="Sailec Medium" pitchFamily="2" charset="77"/>
                <a:cs typeface="Century Gothic"/>
              </a:rPr>
              <a:t>Next Steps</a:t>
            </a:r>
            <a:endParaRPr kumimoji="0" lang="en-US" sz="2800" u="sng" strike="noStrike" kern="1200" normalizeH="0" baseline="0" noProof="0" dirty="0">
              <a:ln>
                <a:noFill/>
              </a:ln>
              <a:solidFill>
                <a:srgbClr val="8A8D8E"/>
              </a:solidFill>
              <a:effectLst/>
              <a:uLnTx/>
              <a:uFillTx/>
              <a:latin typeface="Sailec Medium" pitchFamily="2" charset="77"/>
              <a:cs typeface="Century Gothic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4E6301C-2865-435B-A19A-7370993AFBB7}"/>
              </a:ext>
            </a:extLst>
          </p:cNvPr>
          <p:cNvGrpSpPr/>
          <p:nvPr/>
        </p:nvGrpSpPr>
        <p:grpSpPr>
          <a:xfrm>
            <a:off x="406398" y="1244620"/>
            <a:ext cx="2133600" cy="1828800"/>
            <a:chOff x="838200" y="1588030"/>
            <a:chExt cx="2133600" cy="182880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30020031-9C15-4D3F-B39F-329B3BB23731}"/>
                </a:ext>
              </a:extLst>
            </p:cNvPr>
            <p:cNvSpPr/>
            <p:nvPr/>
          </p:nvSpPr>
          <p:spPr>
            <a:xfrm>
              <a:off x="990601" y="1588030"/>
              <a:ext cx="1828800" cy="1828800"/>
            </a:xfrm>
            <a:prstGeom prst="ellipse">
              <a:avLst/>
            </a:prstGeom>
            <a:solidFill>
              <a:srgbClr val="EFF0F1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2850591-2CCA-4A10-9796-D9B9B85AA9EC}"/>
                </a:ext>
              </a:extLst>
            </p:cNvPr>
            <p:cNvSpPr/>
            <p:nvPr/>
          </p:nvSpPr>
          <p:spPr>
            <a:xfrm>
              <a:off x="838200" y="1897161"/>
              <a:ext cx="2133600" cy="11064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2000"/>
                </a:lnSpc>
                <a:spcBef>
                  <a:spcPts val="1200"/>
                </a:spcBef>
              </a:pPr>
              <a:r>
                <a:rPr lang="en-US" sz="1600" dirty="0">
                  <a:solidFill>
                    <a:srgbClr val="8A8D8E"/>
                  </a:solidFill>
                  <a:latin typeface="Sailec" pitchFamily="2" charset="77"/>
                </a:rPr>
                <a:t>Send the </a:t>
              </a:r>
              <a:br>
                <a:rPr lang="en-US" sz="1600" dirty="0">
                  <a:solidFill>
                    <a:srgbClr val="8A8D8E"/>
                  </a:solidFill>
                  <a:latin typeface="Sailec" pitchFamily="2" charset="77"/>
                </a:rPr>
              </a:br>
              <a:r>
                <a:rPr lang="en-US" sz="1600" dirty="0">
                  <a:solidFill>
                    <a:srgbClr val="8A8D8E"/>
                  </a:solidFill>
                  <a:latin typeface="Sailec" pitchFamily="2" charset="77"/>
                </a:rPr>
                <a:t>executive </a:t>
              </a:r>
              <a:br>
                <a:rPr lang="en-US" sz="1600" dirty="0">
                  <a:solidFill>
                    <a:srgbClr val="8A8D8E"/>
                  </a:solidFill>
                  <a:latin typeface="Sailec" pitchFamily="2" charset="77"/>
                </a:rPr>
              </a:br>
              <a:r>
                <a:rPr lang="en-US" sz="1600" dirty="0">
                  <a:solidFill>
                    <a:srgbClr val="8A8D8E"/>
                  </a:solidFill>
                  <a:latin typeface="Sailec" pitchFamily="2" charset="77"/>
                </a:rPr>
                <a:t>summary to</a:t>
              </a:r>
              <a:r>
                <a:rPr lang="en-US" sz="1600" dirty="0">
                  <a:solidFill>
                    <a:srgbClr val="7D919D"/>
                  </a:solidFill>
                  <a:latin typeface="Sailec" pitchFamily="2" charset="77"/>
                </a:rPr>
                <a:t> </a:t>
              </a:r>
              <a:r>
                <a:rPr lang="en-US" sz="1600" dirty="0">
                  <a:latin typeface="Sailec" pitchFamily="2" charset="77"/>
                </a:rPr>
                <a:t>state legislators</a:t>
              </a:r>
              <a:r>
                <a:rPr lang="en-US" sz="1600" dirty="0">
                  <a:solidFill>
                    <a:srgbClr val="7D919D"/>
                  </a:solidFill>
                  <a:latin typeface="Sailec" pitchFamily="2" charset="77"/>
                </a:rPr>
                <a:t>.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4EB9B93-7ED6-49AF-920A-26F377A57B88}"/>
              </a:ext>
            </a:extLst>
          </p:cNvPr>
          <p:cNvGrpSpPr/>
          <p:nvPr/>
        </p:nvGrpSpPr>
        <p:grpSpPr>
          <a:xfrm>
            <a:off x="6339245" y="3310014"/>
            <a:ext cx="2423951" cy="2249499"/>
            <a:chOff x="6415249" y="3770301"/>
            <a:chExt cx="2423951" cy="2249499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651E25B-C2F2-4B21-944C-5F11538F025E}"/>
                </a:ext>
              </a:extLst>
            </p:cNvPr>
            <p:cNvSpPr/>
            <p:nvPr/>
          </p:nvSpPr>
          <p:spPr>
            <a:xfrm>
              <a:off x="6462551" y="3770301"/>
              <a:ext cx="2249499" cy="2249499"/>
            </a:xfrm>
            <a:prstGeom prst="ellipse">
              <a:avLst/>
            </a:prstGeom>
            <a:solidFill>
              <a:srgbClr val="EFF0F1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992B441-E1F6-4E4F-BF92-0402850AF75F}"/>
                </a:ext>
              </a:extLst>
            </p:cNvPr>
            <p:cNvSpPr/>
            <p:nvPr/>
          </p:nvSpPr>
          <p:spPr>
            <a:xfrm>
              <a:off x="6415249" y="4379943"/>
              <a:ext cx="2423951" cy="11064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2000"/>
                </a:lnSpc>
                <a:spcBef>
                  <a:spcPts val="1200"/>
                </a:spcBef>
              </a:pPr>
              <a:r>
                <a:rPr lang="en-US" sz="1600" dirty="0">
                  <a:solidFill>
                    <a:srgbClr val="8A8D8E"/>
                  </a:solidFill>
                  <a:latin typeface="Sailec" pitchFamily="2" charset="77"/>
                </a:rPr>
                <a:t>Leverage impacts </a:t>
              </a:r>
              <a:br>
                <a:rPr lang="en-US" sz="1600" dirty="0">
                  <a:solidFill>
                    <a:srgbClr val="8A8D8E"/>
                  </a:solidFill>
                  <a:latin typeface="Sailec" pitchFamily="2" charset="77"/>
                </a:rPr>
              </a:br>
              <a:r>
                <a:rPr lang="en-US" sz="1600" dirty="0">
                  <a:solidFill>
                    <a:srgbClr val="8A8D8E"/>
                  </a:solidFill>
                  <a:latin typeface="Sailec" pitchFamily="2" charset="77"/>
                </a:rPr>
                <a:t>for </a:t>
              </a:r>
              <a:r>
                <a:rPr lang="en-US" sz="1600" dirty="0">
                  <a:latin typeface="Sailec" pitchFamily="2" charset="77"/>
                </a:rPr>
                <a:t>proposals, grant writing, &amp; strategic planning.</a:t>
              </a:r>
              <a:endParaRPr lang="en-US" sz="1600" dirty="0">
                <a:solidFill>
                  <a:srgbClr val="7D919D"/>
                </a:solidFill>
                <a:latin typeface="Sailec" pitchFamily="2" charset="77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310D8FA-54E1-4D77-AA2A-2E1FEF05E9A2}"/>
              </a:ext>
            </a:extLst>
          </p:cNvPr>
          <p:cNvGrpSpPr/>
          <p:nvPr/>
        </p:nvGrpSpPr>
        <p:grpSpPr>
          <a:xfrm>
            <a:off x="1901360" y="3047518"/>
            <a:ext cx="2423951" cy="2249499"/>
            <a:chOff x="4522680" y="2227789"/>
            <a:chExt cx="2423951" cy="2249499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D10046E6-9D76-4CF4-B5D0-76C5D38DF3DD}"/>
                </a:ext>
              </a:extLst>
            </p:cNvPr>
            <p:cNvSpPr/>
            <p:nvPr/>
          </p:nvSpPr>
          <p:spPr>
            <a:xfrm>
              <a:off x="4569982" y="2227789"/>
              <a:ext cx="2249499" cy="2249499"/>
            </a:xfrm>
            <a:prstGeom prst="ellipse">
              <a:avLst/>
            </a:prstGeom>
            <a:solidFill>
              <a:srgbClr val="EFF0F1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657B065-1A73-4940-B4A0-940B903C2780}"/>
                </a:ext>
              </a:extLst>
            </p:cNvPr>
            <p:cNvSpPr/>
            <p:nvPr/>
          </p:nvSpPr>
          <p:spPr>
            <a:xfrm>
              <a:off x="4522680" y="2837431"/>
              <a:ext cx="2423951" cy="11064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2000"/>
                </a:lnSpc>
                <a:spcBef>
                  <a:spcPts val="1200"/>
                </a:spcBef>
              </a:pPr>
              <a:r>
                <a:rPr lang="en-US" sz="1600" dirty="0">
                  <a:solidFill>
                    <a:srgbClr val="8A8D8E"/>
                  </a:solidFill>
                  <a:latin typeface="Sailec" pitchFamily="2" charset="77"/>
                </a:rPr>
                <a:t>Use campus fliers, newsletters, websites, and social media to</a:t>
              </a:r>
              <a:br>
                <a:rPr lang="en-US" sz="1600" dirty="0">
                  <a:solidFill>
                    <a:srgbClr val="7D919D"/>
                  </a:solidFill>
                  <a:latin typeface="Sailec" pitchFamily="2" charset="77"/>
                </a:rPr>
              </a:br>
              <a:r>
                <a:rPr lang="en-US" sz="1600" dirty="0">
                  <a:latin typeface="Sailec" pitchFamily="2" charset="77"/>
                </a:rPr>
                <a:t>publish results.</a:t>
              </a:r>
              <a:endParaRPr lang="en-US" sz="1600" dirty="0">
                <a:solidFill>
                  <a:srgbClr val="7D919D"/>
                </a:solidFill>
                <a:latin typeface="Sailec" pitchFamily="2" charset="77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2EFB768-45C6-49D1-B46D-A491458AFA05}"/>
              </a:ext>
            </a:extLst>
          </p:cNvPr>
          <p:cNvGrpSpPr/>
          <p:nvPr/>
        </p:nvGrpSpPr>
        <p:grpSpPr>
          <a:xfrm>
            <a:off x="4640907" y="1475841"/>
            <a:ext cx="1972621" cy="1556063"/>
            <a:chOff x="6695488" y="2059399"/>
            <a:chExt cx="1972621" cy="1556063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B1612735-B036-4FE8-AF9C-EC81C1FB378A}"/>
                </a:ext>
              </a:extLst>
            </p:cNvPr>
            <p:cNvSpPr/>
            <p:nvPr/>
          </p:nvSpPr>
          <p:spPr>
            <a:xfrm>
              <a:off x="6903768" y="2059399"/>
              <a:ext cx="1556063" cy="1556063"/>
            </a:xfrm>
            <a:prstGeom prst="ellipse">
              <a:avLst/>
            </a:prstGeom>
            <a:solidFill>
              <a:srgbClr val="EFF0F1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7A69E11-59E9-490B-9CD7-EEDDC6A215DD}"/>
                </a:ext>
              </a:extLst>
            </p:cNvPr>
            <p:cNvSpPr/>
            <p:nvPr/>
          </p:nvSpPr>
          <p:spPr>
            <a:xfrm>
              <a:off x="6695488" y="2278005"/>
              <a:ext cx="1972621" cy="11064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2000"/>
                </a:lnSpc>
                <a:spcBef>
                  <a:spcPts val="1200"/>
                </a:spcBef>
              </a:pPr>
              <a:r>
                <a:rPr lang="en-US" sz="1600" dirty="0">
                  <a:solidFill>
                    <a:srgbClr val="8A8D8E"/>
                  </a:solidFill>
                  <a:latin typeface="Sailec" pitchFamily="2" charset="77"/>
                </a:rPr>
                <a:t>Share </a:t>
              </a:r>
              <a:br>
                <a:rPr lang="en-US" sz="1600" dirty="0">
                  <a:solidFill>
                    <a:srgbClr val="8A8D8E"/>
                  </a:solidFill>
                  <a:latin typeface="Sailec" pitchFamily="2" charset="77"/>
                </a:rPr>
              </a:br>
              <a:r>
                <a:rPr lang="en-US" sz="1600" dirty="0">
                  <a:solidFill>
                    <a:srgbClr val="8A8D8E"/>
                  </a:solidFill>
                  <a:latin typeface="Sailec" pitchFamily="2" charset="77"/>
                </a:rPr>
                <a:t>results with </a:t>
              </a:r>
              <a:br>
                <a:rPr lang="en-US" sz="1600" dirty="0">
                  <a:solidFill>
                    <a:srgbClr val="7D919D"/>
                  </a:solidFill>
                  <a:latin typeface="Sailec" pitchFamily="2" charset="77"/>
                </a:rPr>
              </a:br>
              <a:r>
                <a:rPr lang="en-US" sz="1600" dirty="0">
                  <a:latin typeface="Sailec" pitchFamily="2" charset="77"/>
                </a:rPr>
                <a:t>state &amp; local media</a:t>
              </a:r>
              <a:r>
                <a:rPr lang="en-US" sz="1600" dirty="0">
                  <a:solidFill>
                    <a:srgbClr val="7D919D"/>
                  </a:solidFill>
                  <a:latin typeface="Sailec" pitchFamily="2" charset="77"/>
                </a:rPr>
                <a:t>.</a:t>
              </a: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1620ADAF-F241-40F5-9ACB-D98DC8D164CA}"/>
              </a:ext>
            </a:extLst>
          </p:cNvPr>
          <p:cNvSpPr/>
          <p:nvPr/>
        </p:nvSpPr>
        <p:spPr>
          <a:xfrm>
            <a:off x="0" y="5879139"/>
            <a:ext cx="9144000" cy="1000085"/>
          </a:xfrm>
          <a:prstGeom prst="rect">
            <a:avLst/>
          </a:prstGeom>
          <a:solidFill>
            <a:srgbClr val="8A8D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ailec" pitchFamily="2" charset="77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3465DDB4-B9D2-4855-83A6-5FAB6AC3A3DF}"/>
              </a:ext>
            </a:extLst>
          </p:cNvPr>
          <p:cNvSpPr txBox="1">
            <a:spLocks/>
          </p:cNvSpPr>
          <p:nvPr/>
        </p:nvSpPr>
        <p:spPr>
          <a:xfrm>
            <a:off x="229919" y="6096000"/>
            <a:ext cx="2667000" cy="5257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>
                <a:solidFill>
                  <a:schemeClr val="bg1"/>
                </a:solidFill>
                <a:latin typeface="Sailec Black" pitchFamily="2" charset="77"/>
                <a:cs typeface="Century Gothic"/>
              </a:rPr>
              <a:t>HOW CAN </a:t>
            </a:r>
            <a:br>
              <a:rPr lang="en-US" sz="1800" b="1" dirty="0">
                <a:solidFill>
                  <a:schemeClr val="bg1"/>
                </a:solidFill>
                <a:latin typeface="Sailec Black" pitchFamily="2" charset="77"/>
                <a:cs typeface="Century Gothic"/>
              </a:rPr>
            </a:br>
            <a:r>
              <a:rPr lang="en-US" sz="1800" b="1" dirty="0">
                <a:solidFill>
                  <a:schemeClr val="bg1"/>
                </a:solidFill>
                <a:latin typeface="Sailec Black" pitchFamily="2" charset="77"/>
                <a:cs typeface="Century Gothic"/>
              </a:rPr>
              <a:t>EMSI HELP?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4C9D424-235A-46AE-9F51-2A84B9993828}"/>
              </a:ext>
            </a:extLst>
          </p:cNvPr>
          <p:cNvSpPr/>
          <p:nvPr/>
        </p:nvSpPr>
        <p:spPr>
          <a:xfrm>
            <a:off x="3362374" y="6073861"/>
            <a:ext cx="2419252" cy="5420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800"/>
              </a:lnSpc>
              <a:spcBef>
                <a:spcPts val="1200"/>
              </a:spcBef>
            </a:pPr>
            <a:r>
              <a:rPr lang="en-US" sz="1400" dirty="0">
                <a:solidFill>
                  <a:schemeClr val="bg1"/>
                </a:solidFill>
                <a:latin typeface="Sailec" pitchFamily="2" charset="77"/>
                <a:cs typeface="Century Gothic"/>
              </a:rPr>
              <a:t>Ongoing presentations </a:t>
            </a:r>
            <a:br>
              <a:rPr lang="en-US" sz="1400" dirty="0">
                <a:solidFill>
                  <a:schemeClr val="bg1"/>
                </a:solidFill>
                <a:latin typeface="Sailec" pitchFamily="2" charset="77"/>
                <a:cs typeface="Century Gothic"/>
              </a:rPr>
            </a:br>
            <a:r>
              <a:rPr lang="en-US" sz="1400" dirty="0">
                <a:solidFill>
                  <a:schemeClr val="bg1"/>
                </a:solidFill>
                <a:latin typeface="Sailec" pitchFamily="2" charset="77"/>
                <a:cs typeface="Century Gothic"/>
              </a:rPr>
              <a:t>from your Emsi economist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091410E-0B1E-4A0D-9283-7C45ECCA5E41}"/>
              </a:ext>
            </a:extLst>
          </p:cNvPr>
          <p:cNvSpPr/>
          <p:nvPr/>
        </p:nvSpPr>
        <p:spPr>
          <a:xfrm>
            <a:off x="7171838" y="6095532"/>
            <a:ext cx="1109598" cy="5420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800"/>
              </a:lnSpc>
              <a:spcBef>
                <a:spcPts val="1200"/>
              </a:spcBef>
            </a:pPr>
            <a:r>
              <a:rPr lang="en-US" sz="1400" dirty="0">
                <a:solidFill>
                  <a:schemeClr val="bg1"/>
                </a:solidFill>
                <a:latin typeface="Sailec" pitchFamily="2" charset="77"/>
                <a:cs typeface="Century Gothic"/>
              </a:rPr>
              <a:t>Email/call </a:t>
            </a:r>
            <a:br>
              <a:rPr lang="en-US" sz="1400" dirty="0">
                <a:solidFill>
                  <a:schemeClr val="bg1"/>
                </a:solidFill>
                <a:latin typeface="Sailec" pitchFamily="2" charset="77"/>
                <a:cs typeface="Century Gothic"/>
              </a:rPr>
            </a:br>
            <a:r>
              <a:rPr lang="en-US" sz="1400" dirty="0">
                <a:solidFill>
                  <a:schemeClr val="bg1"/>
                </a:solidFill>
                <a:latin typeface="Sailec" pitchFamily="2" charset="77"/>
                <a:cs typeface="Century Gothic"/>
              </a:rPr>
              <a:t>us anytime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32A48F2-9C59-4D8B-A9B0-BD2877B9B904}"/>
              </a:ext>
            </a:extLst>
          </p:cNvPr>
          <p:cNvCxnSpPr>
            <a:cxnSpLocks/>
            <a:stCxn id="6" idx="5"/>
            <a:endCxn id="18" idx="1"/>
          </p:cNvCxnSpPr>
          <p:nvPr/>
        </p:nvCxnSpPr>
        <p:spPr>
          <a:xfrm>
            <a:off x="2119777" y="2805598"/>
            <a:ext cx="158317" cy="571352"/>
          </a:xfrm>
          <a:prstGeom prst="line">
            <a:avLst/>
          </a:prstGeom>
          <a:ln w="12700">
            <a:solidFill>
              <a:srgbClr val="D8E5EC"/>
            </a:solidFill>
          </a:ln>
        </p:spPr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C56778F-A07A-4F3F-983A-0348ED34A5E8}"/>
              </a:ext>
            </a:extLst>
          </p:cNvPr>
          <p:cNvCxnSpPr>
            <a:cxnSpLocks/>
            <a:stCxn id="6" idx="6"/>
            <a:endCxn id="21" idx="2"/>
          </p:cNvCxnSpPr>
          <p:nvPr/>
        </p:nvCxnSpPr>
        <p:spPr>
          <a:xfrm>
            <a:off x="2387599" y="2159020"/>
            <a:ext cx="2461588" cy="94853"/>
          </a:xfrm>
          <a:prstGeom prst="line">
            <a:avLst/>
          </a:prstGeom>
          <a:ln w="12700">
            <a:solidFill>
              <a:srgbClr val="D8E5EC"/>
            </a:solidFill>
          </a:ln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408CCB1-F60E-4C2B-B8AB-FCB57712CA06}"/>
              </a:ext>
            </a:extLst>
          </p:cNvPr>
          <p:cNvCxnSpPr>
            <a:cxnSpLocks/>
            <a:stCxn id="18" idx="6"/>
            <a:endCxn id="15" idx="2"/>
          </p:cNvCxnSpPr>
          <p:nvPr/>
        </p:nvCxnSpPr>
        <p:spPr>
          <a:xfrm>
            <a:off x="4198161" y="4172268"/>
            <a:ext cx="2188386" cy="262496"/>
          </a:xfrm>
          <a:prstGeom prst="line">
            <a:avLst/>
          </a:prstGeom>
          <a:ln w="12700">
            <a:solidFill>
              <a:srgbClr val="D8E5EC"/>
            </a:solidFill>
          </a:ln>
        </p:spPr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029616F-181C-4244-8E55-D9D921A19D7A}"/>
              </a:ext>
            </a:extLst>
          </p:cNvPr>
          <p:cNvCxnSpPr>
            <a:cxnSpLocks/>
            <a:stCxn id="21" idx="5"/>
            <a:endCxn id="15" idx="1"/>
          </p:cNvCxnSpPr>
          <p:nvPr/>
        </p:nvCxnSpPr>
        <p:spPr>
          <a:xfrm>
            <a:off x="6177370" y="2804024"/>
            <a:ext cx="538609" cy="835422"/>
          </a:xfrm>
          <a:prstGeom prst="line">
            <a:avLst/>
          </a:prstGeom>
          <a:ln w="12700">
            <a:solidFill>
              <a:srgbClr val="D8E5EC"/>
            </a:solidFill>
          </a:ln>
        </p:spPr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A54A206-237F-4CAF-9D1C-997CD1651E50}"/>
              </a:ext>
            </a:extLst>
          </p:cNvPr>
          <p:cNvCxnSpPr>
            <a:cxnSpLocks/>
            <a:stCxn id="18" idx="7"/>
            <a:endCxn id="21" idx="3"/>
          </p:cNvCxnSpPr>
          <p:nvPr/>
        </p:nvCxnSpPr>
        <p:spPr>
          <a:xfrm flipV="1">
            <a:off x="3868729" y="2804024"/>
            <a:ext cx="1208338" cy="572926"/>
          </a:xfrm>
          <a:prstGeom prst="line">
            <a:avLst/>
          </a:prstGeom>
          <a:ln w="12700">
            <a:solidFill>
              <a:srgbClr val="D8E5EC"/>
            </a:solidFill>
          </a:ln>
        </p:spPr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063C2A9-0348-49F0-A5C9-D2DE77EBF89E}"/>
              </a:ext>
            </a:extLst>
          </p:cNvPr>
          <p:cNvCxnSpPr>
            <a:cxnSpLocks/>
          </p:cNvCxnSpPr>
          <p:nvPr/>
        </p:nvCxnSpPr>
        <p:spPr>
          <a:xfrm flipV="1">
            <a:off x="6019800" y="2133600"/>
            <a:ext cx="76200" cy="242108"/>
          </a:xfrm>
          <a:prstGeom prst="line">
            <a:avLst/>
          </a:prstGeom>
          <a:ln w="12700">
            <a:solidFill>
              <a:srgbClr val="D8E5EC"/>
            </a:solidFill>
          </a:ln>
        </p:spPr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C8C5C79-3F50-47BB-A98D-FE9A6F15ED7F}"/>
              </a:ext>
            </a:extLst>
          </p:cNvPr>
          <p:cNvCxnSpPr>
            <a:cxnSpLocks/>
          </p:cNvCxnSpPr>
          <p:nvPr/>
        </p:nvCxnSpPr>
        <p:spPr>
          <a:xfrm>
            <a:off x="2743200" y="5879139"/>
            <a:ext cx="0" cy="978861"/>
          </a:xfrm>
          <a:prstGeom prst="line">
            <a:avLst/>
          </a:prstGeom>
          <a:ln w="12700">
            <a:solidFill>
              <a:srgbClr val="D8E5EC"/>
            </a:solidFill>
          </a:ln>
        </p:spPr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D823442-E8A5-4F19-ACF6-332534B00340}"/>
              </a:ext>
            </a:extLst>
          </p:cNvPr>
          <p:cNvCxnSpPr>
            <a:cxnSpLocks/>
          </p:cNvCxnSpPr>
          <p:nvPr/>
        </p:nvCxnSpPr>
        <p:spPr>
          <a:xfrm>
            <a:off x="6282915" y="5889750"/>
            <a:ext cx="0" cy="978861"/>
          </a:xfrm>
          <a:prstGeom prst="line">
            <a:avLst/>
          </a:prstGeom>
          <a:ln w="12700">
            <a:solidFill>
              <a:srgbClr val="D8E5EC"/>
            </a:solidFill>
          </a:ln>
        </p:spPr>
      </p:cxnSp>
    </p:spTree>
    <p:extLst>
      <p:ext uri="{BB962C8B-B14F-4D97-AF65-F5344CB8AC3E}">
        <p14:creationId xmlns:p14="http://schemas.microsoft.com/office/powerpoint/2010/main" val="17429340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A094259-6D03-42D8-BBCF-DE8D060AC222}"/>
              </a:ext>
            </a:extLst>
          </p:cNvPr>
          <p:cNvSpPr/>
          <p:nvPr/>
        </p:nvSpPr>
        <p:spPr>
          <a:xfrm>
            <a:off x="0" y="1524000"/>
            <a:ext cx="9133490" cy="4495800"/>
          </a:xfrm>
          <a:prstGeom prst="rect">
            <a:avLst/>
          </a:prstGeom>
          <a:solidFill>
            <a:srgbClr val="EFF0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ailec" pitchFamily="2" charset="77"/>
            </a:endParaRP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20F88751-0454-4416-A543-3299E1BB6757}"/>
              </a:ext>
            </a:extLst>
          </p:cNvPr>
          <p:cNvSpPr txBox="1">
            <a:spLocks/>
          </p:cNvSpPr>
          <p:nvPr/>
        </p:nvSpPr>
        <p:spPr>
          <a:xfrm>
            <a:off x="477211" y="469900"/>
            <a:ext cx="7696200" cy="7493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ct val="20000"/>
              </a:spcBef>
            </a:pPr>
            <a:r>
              <a:rPr lang="en-US" sz="2800" dirty="0">
                <a:solidFill>
                  <a:srgbClr val="8A8D8E"/>
                </a:solidFill>
                <a:latin typeface="Sailec Medium" pitchFamily="2" charset="77"/>
                <a:cs typeface="Century Gothic"/>
              </a:rPr>
              <a:t>Share your results</a:t>
            </a:r>
            <a:endParaRPr kumimoji="0" lang="en-US" sz="2800" u="sng" strike="noStrike" kern="1200" normalizeH="0" baseline="0" noProof="0" dirty="0">
              <a:ln>
                <a:noFill/>
              </a:ln>
              <a:solidFill>
                <a:srgbClr val="8A8D8E"/>
              </a:solidFill>
              <a:effectLst/>
              <a:uLnTx/>
              <a:uFillTx/>
              <a:latin typeface="Sailec Medium" pitchFamily="2" charset="77"/>
              <a:cs typeface="Century Gothic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9EEFA3B-DAC1-46D8-A6ED-767E72DD5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5727" y="2819550"/>
            <a:ext cx="2922765" cy="30156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F3F972C-25DA-4F60-81BF-36AC20E5C1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879" y="2818226"/>
            <a:ext cx="2933090" cy="301560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4FD252D-B421-4A64-BF1F-9205395F68C9}"/>
              </a:ext>
            </a:extLst>
          </p:cNvPr>
          <p:cNvSpPr txBox="1"/>
          <p:nvPr/>
        </p:nvSpPr>
        <p:spPr>
          <a:xfrm>
            <a:off x="170870" y="1832053"/>
            <a:ext cx="3035518" cy="843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1400" dirty="0">
                <a:solidFill>
                  <a:srgbClr val="000000"/>
                </a:solidFill>
                <a:latin typeface="Sailec" pitchFamily="2" charset="77"/>
              </a:rPr>
              <a:t>Create a press release or hold a press conference to share results with your state and local media.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8F752A-D53D-495E-834E-8053241A6CE2}"/>
              </a:ext>
            </a:extLst>
          </p:cNvPr>
          <p:cNvSpPr txBox="1"/>
          <p:nvPr/>
        </p:nvSpPr>
        <p:spPr>
          <a:xfrm>
            <a:off x="6045726" y="1982628"/>
            <a:ext cx="2922765" cy="542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Sailec" pitchFamily="2" charset="77"/>
              </a:rPr>
              <a:t>Use your study to help secure additional funding.</a:t>
            </a:r>
            <a:endParaRPr lang="en-US" sz="1600" dirty="0">
              <a:solidFill>
                <a:srgbClr val="000000"/>
              </a:solidFill>
              <a:latin typeface="Sailec" pitchFamily="2" charset="77"/>
              <a:cs typeface="Century Gothic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CC8A258-412D-492D-ADAA-D84C928DB7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848" y="2807513"/>
            <a:ext cx="2357976" cy="302631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F9A5CBC-0F34-48C7-BAA4-FC3AC58D3FBE}"/>
              </a:ext>
            </a:extLst>
          </p:cNvPr>
          <p:cNvSpPr txBox="1"/>
          <p:nvPr/>
        </p:nvSpPr>
        <p:spPr>
          <a:xfrm>
            <a:off x="3369030" y="1937958"/>
            <a:ext cx="2493612" cy="586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1400" dirty="0">
                <a:solidFill>
                  <a:srgbClr val="000000"/>
                </a:solidFill>
                <a:latin typeface="Sailec" pitchFamily="2" charset="77"/>
                <a:cs typeface="Century Gothic"/>
              </a:rPr>
              <a:t>Include your results in your periodic publications.</a:t>
            </a:r>
          </a:p>
        </p:txBody>
      </p:sp>
    </p:spTree>
    <p:extLst>
      <p:ext uri="{BB962C8B-B14F-4D97-AF65-F5344CB8AC3E}">
        <p14:creationId xmlns:p14="http://schemas.microsoft.com/office/powerpoint/2010/main" val="12043415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D10DE4C-3E39-404A-921E-05DBF0D1A8AA}"/>
              </a:ext>
            </a:extLst>
          </p:cNvPr>
          <p:cNvSpPr txBox="1">
            <a:spLocks/>
          </p:cNvSpPr>
          <p:nvPr/>
        </p:nvSpPr>
        <p:spPr>
          <a:xfrm>
            <a:off x="685800" y="2155826"/>
            <a:ext cx="7772400" cy="8921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dirty="0">
                <a:latin typeface="Sailec" panose="00000500000000000000" pitchFamily="50" charset="0"/>
              </a:rPr>
              <a:t>The results of this study </a:t>
            </a:r>
            <a:br>
              <a:rPr lang="en-US" sz="1600" dirty="0">
                <a:latin typeface="Sailec" panose="00000500000000000000" pitchFamily="50" charset="0"/>
              </a:rPr>
            </a:br>
            <a:r>
              <a:rPr lang="en-US" sz="1600" dirty="0">
                <a:latin typeface="Sailec" panose="00000500000000000000" pitchFamily="50" charset="0"/>
              </a:rPr>
              <a:t>were prepared by</a:t>
            </a:r>
          </a:p>
        </p:txBody>
      </p:sp>
      <p:pic>
        <p:nvPicPr>
          <p:cNvPr id="6" name="Picture 5" descr="Emsi_full_lockup(two_color).eps">
            <a:extLst>
              <a:ext uri="{FF2B5EF4-FFF2-40B4-BE49-F238E27FC236}">
                <a16:creationId xmlns:a16="http://schemas.microsoft.com/office/drawing/2014/main" id="{0D5D9FA4-4ED4-43BD-A54C-7095D4A7A2FE}"/>
              </a:ext>
            </a:extLst>
          </p:cNvPr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3001110" y="3266000"/>
            <a:ext cx="2713890" cy="597974"/>
          </a:xfrm>
          <a:prstGeom prst="rect">
            <a:avLst/>
          </a:prstGeom>
        </p:spPr>
      </p:pic>
      <p:grpSp>
        <p:nvGrpSpPr>
          <p:cNvPr id="2" name="Group 4">
            <a:extLst>
              <a:ext uri="{FF2B5EF4-FFF2-40B4-BE49-F238E27FC236}">
                <a16:creationId xmlns:a16="http://schemas.microsoft.com/office/drawing/2014/main" id="{46CE6F65-04CF-4506-A9D1-F7FE4C528F6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82650" y="5711825"/>
            <a:ext cx="7146925" cy="601663"/>
            <a:chOff x="556" y="3598"/>
            <a:chExt cx="4502" cy="379"/>
          </a:xfrm>
        </p:grpSpPr>
        <p:sp>
          <p:nvSpPr>
            <p:cNvPr id="5" name="AutoShape 3">
              <a:extLst>
                <a:ext uri="{FF2B5EF4-FFF2-40B4-BE49-F238E27FC236}">
                  <a16:creationId xmlns:a16="http://schemas.microsoft.com/office/drawing/2014/main" id="{52465CB4-B91F-4B86-A231-2447D3A6641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56" y="3598"/>
              <a:ext cx="4502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" name="Rectangle 5">
              <a:extLst>
                <a:ext uri="{FF2B5EF4-FFF2-40B4-BE49-F238E27FC236}">
                  <a16:creationId xmlns:a16="http://schemas.microsoft.com/office/drawing/2014/main" id="{BE617D06-44C3-4555-B23B-25057E2151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0" y="3756"/>
              <a:ext cx="3485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Sailec" panose="00000500000000000000" pitchFamily="50" charset="0"/>
                </a:rPr>
                <a:t>For a copy of the report, please contact the University of Houston.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10388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79E04D2-702D-4DE5-8843-5CEB15DFA7FC}"/>
              </a:ext>
            </a:extLst>
          </p:cNvPr>
          <p:cNvSpPr/>
          <p:nvPr/>
        </p:nvSpPr>
        <p:spPr>
          <a:xfrm>
            <a:off x="-1292" y="0"/>
            <a:ext cx="9145292" cy="6858000"/>
          </a:xfrm>
          <a:prstGeom prst="rect">
            <a:avLst/>
          </a:prstGeom>
          <a:solidFill>
            <a:srgbClr val="EFF0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ailec" pitchFamily="2" charset="77"/>
            </a:endParaRP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C7F3A5DF-D76B-4BC3-8153-5E7D6997518B}"/>
              </a:ext>
            </a:extLst>
          </p:cNvPr>
          <p:cNvSpPr txBox="1">
            <a:spLocks/>
          </p:cNvSpPr>
          <p:nvPr/>
        </p:nvSpPr>
        <p:spPr>
          <a:xfrm>
            <a:off x="477211" y="469900"/>
            <a:ext cx="7696200" cy="7493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ct val="20000"/>
              </a:spcBef>
            </a:pPr>
            <a:r>
              <a:rPr lang="en-US" sz="2800" dirty="0">
                <a:solidFill>
                  <a:srgbClr val="888B8D"/>
                </a:solidFill>
                <a:latin typeface="Sailec Medium" pitchFamily="2" charset="77"/>
                <a:cs typeface="Century Gothic"/>
              </a:rPr>
              <a:t>Emsi &amp; Higher Education Institutions</a:t>
            </a:r>
            <a:endParaRPr kumimoji="0" lang="en-US" sz="2800" u="sng" strike="noStrike" kern="1200" normalizeH="0" baseline="0" noProof="0" dirty="0">
              <a:ln>
                <a:noFill/>
              </a:ln>
              <a:solidFill>
                <a:srgbClr val="888B8D"/>
              </a:solidFill>
              <a:effectLst/>
              <a:uLnTx/>
              <a:uFillTx/>
              <a:latin typeface="Sailec Medium" pitchFamily="2" charset="77"/>
              <a:cs typeface="Century Gothic"/>
            </a:endParaRP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C4BC7311-6C0E-4459-921C-C2B421CA28F5}"/>
              </a:ext>
            </a:extLst>
          </p:cNvPr>
          <p:cNvSpPr txBox="1">
            <a:spLocks/>
          </p:cNvSpPr>
          <p:nvPr/>
        </p:nvSpPr>
        <p:spPr>
          <a:xfrm>
            <a:off x="477211" y="2057400"/>
            <a:ext cx="8285789" cy="3810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4000"/>
              </a:spcBef>
              <a:buFont typeface="Arial" pitchFamily="34" charset="0"/>
              <a:buNone/>
            </a:pPr>
            <a:r>
              <a:rPr lang="en-US" sz="3600" dirty="0">
                <a:solidFill>
                  <a:srgbClr val="888B8D"/>
                </a:solidFill>
                <a:latin typeface="Sailec Thin" pitchFamily="2" charset="77"/>
              </a:rPr>
              <a:t>18+ </a:t>
            </a:r>
            <a:r>
              <a:rPr lang="en-US" sz="1600" dirty="0"/>
              <a:t>years working with higher education institutions</a:t>
            </a:r>
          </a:p>
          <a:p>
            <a:pPr marL="0" indent="0">
              <a:spcBef>
                <a:spcPts val="4000"/>
              </a:spcBef>
              <a:buNone/>
            </a:pPr>
            <a:r>
              <a:rPr lang="en-US" sz="3600" dirty="0">
                <a:solidFill>
                  <a:srgbClr val="888B8D"/>
                </a:solidFill>
                <a:latin typeface="Sailec Thin" pitchFamily="2" charset="77"/>
              </a:rPr>
              <a:t>2,000+</a:t>
            </a:r>
            <a:r>
              <a:rPr lang="en-US" sz="3600" dirty="0">
                <a:solidFill>
                  <a:srgbClr val="888B8D"/>
                </a:solidFill>
                <a:latin typeface="Sailec Light" pitchFamily="2" charset="77"/>
              </a:rPr>
              <a:t> </a:t>
            </a:r>
            <a:r>
              <a:rPr lang="en-US" sz="1600" dirty="0"/>
              <a:t>economic impact studies completed</a:t>
            </a:r>
          </a:p>
          <a:p>
            <a:pPr marL="0" indent="0">
              <a:spcBef>
                <a:spcPts val="4000"/>
              </a:spcBef>
              <a:buNone/>
            </a:pPr>
            <a:r>
              <a:rPr lang="en-US" sz="3600" dirty="0">
                <a:solidFill>
                  <a:srgbClr val="888B8D"/>
                </a:solidFill>
                <a:latin typeface="Sailec Thin" pitchFamily="2" charset="77"/>
              </a:rPr>
              <a:t>1.2M </a:t>
            </a:r>
            <a:r>
              <a:rPr lang="en-US" sz="1600" dirty="0"/>
              <a:t>students used Emsi’s career pathways tool last year</a:t>
            </a:r>
          </a:p>
          <a:p>
            <a:pPr marL="0" indent="0">
              <a:spcBef>
                <a:spcPts val="4000"/>
              </a:spcBef>
              <a:buNone/>
            </a:pPr>
            <a:r>
              <a:rPr lang="en-US" sz="3600" dirty="0">
                <a:solidFill>
                  <a:srgbClr val="888B8D"/>
                </a:solidFill>
                <a:latin typeface="Sailec Thin" pitchFamily="2" charset="77"/>
              </a:rPr>
              <a:t>9 of 10 </a:t>
            </a:r>
            <a:r>
              <a:rPr lang="en-US" sz="1600" dirty="0"/>
              <a:t>2019 Aspen Prize finalists are Emsi customers</a:t>
            </a:r>
          </a:p>
        </p:txBody>
      </p:sp>
    </p:spTree>
    <p:extLst>
      <p:ext uri="{BB962C8B-B14F-4D97-AF65-F5344CB8AC3E}">
        <p14:creationId xmlns:p14="http://schemas.microsoft.com/office/powerpoint/2010/main" val="24537817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4ED4946-4DAD-4705-B9A2-BFFE023DB125}"/>
              </a:ext>
            </a:extLst>
          </p:cNvPr>
          <p:cNvSpPr/>
          <p:nvPr/>
        </p:nvSpPr>
        <p:spPr>
          <a:xfrm>
            <a:off x="-1292" y="3342598"/>
            <a:ext cx="9145292" cy="3515402"/>
          </a:xfrm>
          <a:prstGeom prst="rect">
            <a:avLst/>
          </a:prstGeom>
          <a:solidFill>
            <a:srgbClr val="888B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ailec" pitchFamily="2" charset="77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6044BE-142B-40F2-98D1-0C766C6B32F3}"/>
              </a:ext>
            </a:extLst>
          </p:cNvPr>
          <p:cNvGrpSpPr/>
          <p:nvPr/>
        </p:nvGrpSpPr>
        <p:grpSpPr>
          <a:xfrm>
            <a:off x="-1292" y="0"/>
            <a:ext cx="9145292" cy="3786602"/>
            <a:chOff x="-1292" y="0"/>
            <a:chExt cx="9145292" cy="3786602"/>
          </a:xfrm>
          <a:solidFill>
            <a:srgbClr val="24572B"/>
          </a:soli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E0F9ABD-0211-4060-8226-83A6DD5A21DC}"/>
                </a:ext>
              </a:extLst>
            </p:cNvPr>
            <p:cNvSpPr/>
            <p:nvPr/>
          </p:nvSpPr>
          <p:spPr>
            <a:xfrm>
              <a:off x="-1292" y="0"/>
              <a:ext cx="9145292" cy="33425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ailec" pitchFamily="2" charset="77"/>
              </a:endParaRPr>
            </a:p>
          </p:txBody>
        </p:sp>
        <p:sp>
          <p:nvSpPr>
            <p:cNvPr id="7" name="Triangle 17">
              <a:extLst>
                <a:ext uri="{FF2B5EF4-FFF2-40B4-BE49-F238E27FC236}">
                  <a16:creationId xmlns:a16="http://schemas.microsoft.com/office/drawing/2014/main" id="{244290E1-2ED1-4A52-955C-82FA44B1A6DD}"/>
                </a:ext>
              </a:extLst>
            </p:cNvPr>
            <p:cNvSpPr/>
            <p:nvPr/>
          </p:nvSpPr>
          <p:spPr>
            <a:xfrm rot="10800000">
              <a:off x="3899919" y="3299436"/>
              <a:ext cx="1342861" cy="48716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Sailec" pitchFamily="2" charset="77"/>
              </a:endParaRPr>
            </a:p>
          </p:txBody>
        </p:sp>
      </p:grp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6C83175A-1EBE-42BC-956C-066B23E88C29}"/>
              </a:ext>
            </a:extLst>
          </p:cNvPr>
          <p:cNvSpPr txBox="1">
            <a:spLocks/>
          </p:cNvSpPr>
          <p:nvPr/>
        </p:nvSpPr>
        <p:spPr>
          <a:xfrm>
            <a:off x="0" y="1257300"/>
            <a:ext cx="9144000" cy="1943100"/>
          </a:xfrm>
          <a:prstGeom prst="rect">
            <a:avLst/>
          </a:prstGeom>
          <a:effectLst>
            <a:outerShdw blurRad="50800" dist="38100" dir="2700000" sx="120000" sy="120000" algn="tl" rotWithShape="0">
              <a:srgbClr val="000000">
                <a:alpha val="17000"/>
              </a:srgbClr>
            </a:outerShdw>
          </a:effectLst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u="none" strike="noStrike" kern="1200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ailec Medium" pitchFamily="2" charset="77"/>
              </a:rPr>
              <a:t>What is an </a:t>
            </a:r>
            <a:br>
              <a:rPr kumimoji="0" lang="en-US" sz="2400" u="none" strike="noStrike" kern="1200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ailec Medium" pitchFamily="2" charset="77"/>
              </a:rPr>
            </a:br>
            <a:r>
              <a:rPr lang="en-US" sz="3200" b="1" spc="100" dirty="0">
                <a:solidFill>
                  <a:schemeClr val="bg1"/>
                </a:solidFill>
                <a:latin typeface="Sailec Black" pitchFamily="2" charset="77"/>
              </a:rPr>
              <a:t>ECONOMIC</a:t>
            </a:r>
            <a:r>
              <a:rPr kumimoji="0" lang="en-US" sz="3200" b="1" u="none" strike="noStrike" kern="1200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ailec Black" pitchFamily="2" charset="77"/>
              </a:rPr>
              <a:t> IMPACT ANALYSIS?</a:t>
            </a:r>
          </a:p>
          <a:p>
            <a:pPr lvl="0" algn="ctr">
              <a:lnSpc>
                <a:spcPts val="2800"/>
              </a:lnSpc>
              <a:defRPr/>
            </a:pPr>
            <a:r>
              <a:rPr lang="en-US" sz="1600" spc="100" dirty="0">
                <a:solidFill>
                  <a:schemeClr val="bg1"/>
                </a:solidFill>
                <a:latin typeface="Sailec" pitchFamily="2" charset="77"/>
              </a:rPr>
              <a:t>Measures how an event or institution affects the regional economy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0E0444B0-39CE-43AA-A687-7E4B2F25B41A}"/>
              </a:ext>
            </a:extLst>
          </p:cNvPr>
          <p:cNvSpPr txBox="1">
            <a:spLocks/>
          </p:cNvSpPr>
          <p:nvPr/>
        </p:nvSpPr>
        <p:spPr>
          <a:xfrm>
            <a:off x="-6308" y="3879338"/>
            <a:ext cx="9144000" cy="2401644"/>
          </a:xfrm>
          <a:prstGeom prst="rect">
            <a:avLst/>
          </a:prstGeom>
          <a:effectLst>
            <a:outerShdw blurRad="50800" dist="38100" dir="2700000" sx="120000" sy="120000" algn="tl" rotWithShape="0">
              <a:srgbClr val="000000">
                <a:alpha val="17000"/>
              </a:srgbClr>
            </a:outerShdw>
          </a:effectLst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lnSpc>
                <a:spcPct val="200000"/>
              </a:lnSpc>
              <a:defRPr/>
            </a:pPr>
            <a:r>
              <a:rPr lang="en-US" sz="1600" spc="100" dirty="0">
                <a:solidFill>
                  <a:schemeClr val="bg1"/>
                </a:solidFill>
                <a:latin typeface="Sailec" pitchFamily="2" charset="77"/>
              </a:rPr>
              <a:t>Short-run </a:t>
            </a:r>
            <a:r>
              <a:rPr lang="en-US" sz="1600" b="1" spc="100" dirty="0">
                <a:solidFill>
                  <a:schemeClr val="bg1"/>
                </a:solidFill>
                <a:latin typeface="Sailec" pitchFamily="2" charset="77"/>
              </a:rPr>
              <a:t>capital spending</a:t>
            </a:r>
            <a:r>
              <a:rPr lang="en-US" sz="1600" spc="100" dirty="0">
                <a:solidFill>
                  <a:schemeClr val="bg1"/>
                </a:solidFill>
                <a:latin typeface="Sailec" pitchFamily="2" charset="77"/>
              </a:rPr>
              <a:t> impact</a:t>
            </a:r>
          </a:p>
          <a:p>
            <a:pPr lvl="0" algn="ctr">
              <a:lnSpc>
                <a:spcPct val="200000"/>
              </a:lnSpc>
              <a:defRPr/>
            </a:pPr>
            <a:r>
              <a:rPr lang="en-US" sz="1600" spc="100" dirty="0">
                <a:solidFill>
                  <a:schemeClr val="bg1"/>
                </a:solidFill>
                <a:latin typeface="Sailec" pitchFamily="2" charset="77"/>
              </a:rPr>
              <a:t>Long-run </a:t>
            </a:r>
            <a:r>
              <a:rPr lang="en-US" sz="1600" b="1" spc="100" dirty="0">
                <a:solidFill>
                  <a:schemeClr val="bg1"/>
                </a:solidFill>
                <a:latin typeface="Sailec" pitchFamily="2" charset="77"/>
              </a:rPr>
              <a:t>operations</a:t>
            </a:r>
            <a:r>
              <a:rPr lang="en-US" sz="1600" spc="100" dirty="0">
                <a:solidFill>
                  <a:schemeClr val="bg1"/>
                </a:solidFill>
                <a:latin typeface="Sailec" pitchFamily="2" charset="77"/>
              </a:rPr>
              <a:t> </a:t>
            </a:r>
            <a:r>
              <a:rPr lang="en-US" sz="1600" b="1" spc="100" dirty="0">
                <a:solidFill>
                  <a:schemeClr val="bg1"/>
                </a:solidFill>
                <a:latin typeface="Sailec" pitchFamily="2" charset="77"/>
              </a:rPr>
              <a:t>spending</a:t>
            </a:r>
            <a:r>
              <a:rPr lang="en-US" sz="1600" spc="100" dirty="0">
                <a:solidFill>
                  <a:schemeClr val="bg1"/>
                </a:solidFill>
                <a:latin typeface="Sailec" pitchFamily="2" charset="77"/>
              </a:rPr>
              <a:t> impact</a:t>
            </a:r>
          </a:p>
          <a:p>
            <a:pPr lvl="0" algn="ctr">
              <a:lnSpc>
                <a:spcPct val="200000"/>
              </a:lnSpc>
              <a:defRPr/>
            </a:pPr>
            <a:r>
              <a:rPr lang="en-US" sz="1600" spc="100" dirty="0">
                <a:solidFill>
                  <a:schemeClr val="bg1"/>
                </a:solidFill>
                <a:latin typeface="Sailec" pitchFamily="2" charset="77"/>
              </a:rPr>
              <a:t>Long-run </a:t>
            </a:r>
            <a:r>
              <a:rPr lang="en-US" sz="1600" b="1" spc="100" dirty="0">
                <a:solidFill>
                  <a:schemeClr val="bg1"/>
                </a:solidFill>
                <a:latin typeface="Sailec" pitchFamily="2" charset="77"/>
              </a:rPr>
              <a:t>student</a:t>
            </a:r>
            <a:r>
              <a:rPr lang="en-US" sz="1600" spc="100" dirty="0">
                <a:solidFill>
                  <a:schemeClr val="bg1"/>
                </a:solidFill>
                <a:latin typeface="Sailec" pitchFamily="2" charset="77"/>
              </a:rPr>
              <a:t> </a:t>
            </a:r>
            <a:r>
              <a:rPr lang="en-US" sz="1600" b="1" spc="100" dirty="0">
                <a:solidFill>
                  <a:schemeClr val="bg1"/>
                </a:solidFill>
                <a:latin typeface="Sailec" pitchFamily="2" charset="77"/>
              </a:rPr>
              <a:t>spending</a:t>
            </a:r>
            <a:r>
              <a:rPr lang="en-US" sz="1600" spc="100" dirty="0">
                <a:solidFill>
                  <a:schemeClr val="bg1"/>
                </a:solidFill>
                <a:latin typeface="Sailec" pitchFamily="2" charset="77"/>
              </a:rPr>
              <a:t> impact</a:t>
            </a:r>
          </a:p>
          <a:p>
            <a:pPr lvl="0" algn="ctr">
              <a:lnSpc>
                <a:spcPct val="200000"/>
              </a:lnSpc>
              <a:defRPr/>
            </a:pPr>
            <a:r>
              <a:rPr lang="en-US" sz="1600" spc="100" dirty="0">
                <a:solidFill>
                  <a:schemeClr val="bg1"/>
                </a:solidFill>
                <a:latin typeface="Sailec" pitchFamily="2" charset="77"/>
              </a:rPr>
              <a:t>Long-run </a:t>
            </a:r>
            <a:r>
              <a:rPr lang="en-US" sz="1600" b="1" spc="100" dirty="0">
                <a:solidFill>
                  <a:schemeClr val="bg1"/>
                </a:solidFill>
                <a:latin typeface="Sailec" pitchFamily="2" charset="77"/>
              </a:rPr>
              <a:t>alumni</a:t>
            </a:r>
            <a:r>
              <a:rPr lang="en-US" sz="1600" spc="100" dirty="0">
                <a:solidFill>
                  <a:schemeClr val="bg1"/>
                </a:solidFill>
                <a:latin typeface="Sailec" pitchFamily="2" charset="77"/>
              </a:rPr>
              <a:t> impact</a:t>
            </a:r>
          </a:p>
        </p:txBody>
      </p:sp>
      <p:pic>
        <p:nvPicPr>
          <p:cNvPr id="11" name="Picture 10" descr="A picture containing window, drawing&#10;&#10;Description automatically generated">
            <a:extLst>
              <a:ext uri="{FF2B5EF4-FFF2-40B4-BE49-F238E27FC236}">
                <a16:creationId xmlns:a16="http://schemas.microsoft.com/office/drawing/2014/main" id="{ABADBF60-2B98-4F74-BFB8-80EAAB0BDB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138" y="406192"/>
            <a:ext cx="851108" cy="85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0156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538F59B-4327-46EC-9647-6902B100B8EF}"/>
              </a:ext>
            </a:extLst>
          </p:cNvPr>
          <p:cNvSpPr/>
          <p:nvPr/>
        </p:nvSpPr>
        <p:spPr>
          <a:xfrm>
            <a:off x="-1292" y="4264488"/>
            <a:ext cx="9145292" cy="2593512"/>
          </a:xfrm>
          <a:prstGeom prst="rect">
            <a:avLst/>
          </a:prstGeom>
          <a:solidFill>
            <a:srgbClr val="EFF0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ailec" pitchFamily="2" charset="77"/>
            </a:endParaRP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CA67C482-F4FC-4F7E-8FA5-AACDBEBAD0AA}"/>
              </a:ext>
            </a:extLst>
          </p:cNvPr>
          <p:cNvSpPr txBox="1">
            <a:spLocks/>
          </p:cNvSpPr>
          <p:nvPr/>
        </p:nvSpPr>
        <p:spPr>
          <a:xfrm>
            <a:off x="530225" y="1465263"/>
            <a:ext cx="8629355" cy="5207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000" cap="all" spc="300" dirty="0">
                <a:latin typeface="Sailec" pitchFamily="2" charset="77"/>
              </a:rPr>
              <a:t>Average</a:t>
            </a:r>
            <a:r>
              <a:rPr kumimoji="0" lang="en-US" sz="1000" u="none" strike="noStrike" kern="1200" cap="all" spc="3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ilec" pitchFamily="2" charset="77"/>
                <a:ea typeface="+mn-ea"/>
                <a:cs typeface="+mn-cs"/>
              </a:rPr>
              <a:t> earnings by education level</a:t>
            </a:r>
            <a:endParaRPr kumimoji="0" lang="en-US" sz="1000" u="sng" strike="noStrike" kern="1200" cap="all" spc="3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ailec" pitchFamily="2" charset="77"/>
              <a:ea typeface="+mn-ea"/>
              <a:cs typeface="+mn-cs"/>
            </a:endParaRP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47C4117A-9348-4859-A7A9-A233462CD28B}"/>
              </a:ext>
            </a:extLst>
          </p:cNvPr>
          <p:cNvSpPr txBox="1">
            <a:spLocks/>
          </p:cNvSpPr>
          <p:nvPr/>
        </p:nvSpPr>
        <p:spPr>
          <a:xfrm>
            <a:off x="461600" y="5518380"/>
            <a:ext cx="3036647" cy="5207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1400" dirty="0"/>
              <a:t>Total Gross Regional </a:t>
            </a:r>
            <a:br>
              <a:rPr lang="en-US" sz="1400" dirty="0"/>
            </a:br>
            <a:r>
              <a:rPr lang="en-US" sz="1400" dirty="0"/>
              <a:t>Product (GRP)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4254B0E2-A735-4DEC-8C47-CB49822057C3}"/>
              </a:ext>
            </a:extLst>
          </p:cNvPr>
          <p:cNvSpPr txBox="1">
            <a:spLocks/>
          </p:cNvSpPr>
          <p:nvPr/>
        </p:nvSpPr>
        <p:spPr>
          <a:xfrm>
            <a:off x="5692451" y="5518380"/>
            <a:ext cx="3036647" cy="5207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1400" dirty="0"/>
              <a:t>Total Jobs</a:t>
            </a:r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8BA3FB84-E273-49FC-AA2D-A5AC3D269D8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31775" y="4986338"/>
            <a:ext cx="3497263" cy="601662"/>
            <a:chOff x="146" y="3141"/>
            <a:chExt cx="2203" cy="379"/>
          </a:xfrm>
        </p:grpSpPr>
        <p:sp>
          <p:nvSpPr>
            <p:cNvPr id="9" name="AutoShape 3">
              <a:extLst>
                <a:ext uri="{FF2B5EF4-FFF2-40B4-BE49-F238E27FC236}">
                  <a16:creationId xmlns:a16="http://schemas.microsoft.com/office/drawing/2014/main" id="{C2734ACF-5054-4720-A777-F62EF3B6C38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46" y="3141"/>
              <a:ext cx="2203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Rectangle 5">
              <a:extLst>
                <a:ext uri="{FF2B5EF4-FFF2-40B4-BE49-F238E27FC236}">
                  <a16:creationId xmlns:a16="http://schemas.microsoft.com/office/drawing/2014/main" id="{60271046-65AF-4714-A859-07D5DD88D6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3" y="3189"/>
              <a:ext cx="1311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rgbClr val="888B8D"/>
                  </a:solidFill>
                  <a:effectLst/>
                  <a:latin typeface="Sailec Light" panose="00000400000000000000" pitchFamily="50" charset="0"/>
                </a:rPr>
                <a:t>$7.</a:t>
              </a:r>
              <a:r>
                <a:rPr lang="en-US" altLang="en-US" sz="3200" dirty="0">
                  <a:solidFill>
                    <a:srgbClr val="888B8D"/>
                  </a:solidFill>
                  <a:latin typeface="Sailec Light" panose="00000400000000000000" pitchFamily="50" charset="0"/>
                </a:rPr>
                <a:t>9 b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rgbClr val="888B8D"/>
                  </a:solidFill>
                  <a:effectLst/>
                  <a:latin typeface="Sailec Light" panose="00000400000000000000" pitchFamily="50" charset="0"/>
                </a:rPr>
                <a:t>illion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888B8D"/>
                </a:solidFill>
                <a:effectLst/>
              </a:endParaRPr>
            </a:p>
          </p:txBody>
        </p:sp>
      </p:grpSp>
      <p:grpSp>
        <p:nvGrpSpPr>
          <p:cNvPr id="16" name="Group 8">
            <a:extLst>
              <a:ext uri="{FF2B5EF4-FFF2-40B4-BE49-F238E27FC236}">
                <a16:creationId xmlns:a16="http://schemas.microsoft.com/office/drawing/2014/main" id="{23DC7564-7747-4B43-9973-A22245DF17B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462588" y="4986338"/>
            <a:ext cx="3497262" cy="601662"/>
            <a:chOff x="3441" y="3141"/>
            <a:chExt cx="2203" cy="379"/>
          </a:xfrm>
        </p:grpSpPr>
        <p:sp>
          <p:nvSpPr>
            <p:cNvPr id="17" name="AutoShape 7">
              <a:extLst>
                <a:ext uri="{FF2B5EF4-FFF2-40B4-BE49-F238E27FC236}">
                  <a16:creationId xmlns:a16="http://schemas.microsoft.com/office/drawing/2014/main" id="{9196E11C-C257-411A-A852-96263E3A5FD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441" y="3141"/>
              <a:ext cx="2203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Rectangle 9">
              <a:extLst>
                <a:ext uri="{FF2B5EF4-FFF2-40B4-BE49-F238E27FC236}">
                  <a16:creationId xmlns:a16="http://schemas.microsoft.com/office/drawing/2014/main" id="{7DF6FBBB-9A4D-4E41-B4BB-A65EA78ED2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7" y="3189"/>
              <a:ext cx="916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rgbClr val="888B8D"/>
                  </a:solidFill>
                  <a:effectLst/>
                  <a:latin typeface="Sailec Light" panose="00000400000000000000" pitchFamily="50" charset="0"/>
                </a:rPr>
                <a:t>103,960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888B8D"/>
                </a:solidFill>
                <a:effectLst/>
              </a:endParaRPr>
            </a:p>
          </p:txBody>
        </p:sp>
      </p:grpSp>
      <p:grpSp>
        <p:nvGrpSpPr>
          <p:cNvPr id="3" name="Group 4">
            <a:extLst>
              <a:ext uri="{FF2B5EF4-FFF2-40B4-BE49-F238E27FC236}">
                <a16:creationId xmlns:a16="http://schemas.microsoft.com/office/drawing/2014/main" id="{C17FDE66-F07F-4403-8737-6B096DADFAB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09600" y="457200"/>
            <a:ext cx="7924800" cy="714375"/>
            <a:chOff x="384" y="288"/>
            <a:chExt cx="4992" cy="450"/>
          </a:xfrm>
        </p:grpSpPr>
        <p:sp>
          <p:nvSpPr>
            <p:cNvPr id="10" name="AutoShape 3">
              <a:extLst>
                <a:ext uri="{FF2B5EF4-FFF2-40B4-BE49-F238E27FC236}">
                  <a16:creationId xmlns:a16="http://schemas.microsoft.com/office/drawing/2014/main" id="{AC0A9354-C927-4117-BDE1-630B6E0F59C2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84" y="288"/>
              <a:ext cx="4992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Rectangle 5">
              <a:extLst>
                <a:ext uri="{FF2B5EF4-FFF2-40B4-BE49-F238E27FC236}">
                  <a16:creationId xmlns:a16="http://schemas.microsoft.com/office/drawing/2014/main" id="{045B186F-897A-41E4-88D9-6240204731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" y="350"/>
              <a:ext cx="3324" cy="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400" b="0" i="0" u="none" strike="noStrike" cap="none" normalizeH="0" baseline="0" dirty="0">
                  <a:ln>
                    <a:noFill/>
                  </a:ln>
                  <a:solidFill>
                    <a:srgbClr val="888B8D"/>
                  </a:solidFill>
                  <a:effectLst/>
                  <a:latin typeface="Sailec Medium" panose="00000600000000000000" pitchFamily="50" charset="0"/>
                </a:rPr>
                <a:t>About the NUMS</a:t>
              </a:r>
            </a:p>
            <a:p>
              <a:pPr defTabSz="914400"/>
              <a:r>
                <a:rPr lang="en-US" altLang="en-US" sz="1600" dirty="0">
                  <a:solidFill>
                    <a:srgbClr val="888B8D"/>
                  </a:solidFill>
                  <a:latin typeface="Sailec Light" panose="00000400000000000000" pitchFamily="50" charset="0"/>
                </a:rPr>
                <a:t>Northumberland, Union, Montour, and Snyder Counties</a:t>
              </a:r>
            </a:p>
          </p:txBody>
        </p:sp>
      </p:grpSp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00000000-0008-0000-2600-00000C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337930"/>
              </p:ext>
            </p:extLst>
          </p:nvPr>
        </p:nvGraphicFramePr>
        <p:xfrm>
          <a:off x="609600" y="1815299"/>
          <a:ext cx="7863840" cy="22988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E81CA85A-AFEA-4B5A-AC16-E276CA4141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893" y="4466431"/>
            <a:ext cx="3034755" cy="2023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6929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453C206-15B9-41D0-842C-6A589E3C28AF}"/>
              </a:ext>
            </a:extLst>
          </p:cNvPr>
          <p:cNvCxnSpPr>
            <a:cxnSpLocks/>
          </p:cNvCxnSpPr>
          <p:nvPr/>
        </p:nvCxnSpPr>
        <p:spPr>
          <a:xfrm>
            <a:off x="2234375" y="4483713"/>
            <a:ext cx="0" cy="495091"/>
          </a:xfrm>
          <a:prstGeom prst="line">
            <a:avLst/>
          </a:prstGeom>
          <a:noFill/>
          <a:ln w="19050">
            <a:solidFill>
              <a:srgbClr val="B5C1C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839F306-F24F-42E2-915C-DA01A68B1041}"/>
              </a:ext>
            </a:extLst>
          </p:cNvPr>
          <p:cNvCxnSpPr>
            <a:cxnSpLocks/>
          </p:cNvCxnSpPr>
          <p:nvPr/>
        </p:nvCxnSpPr>
        <p:spPr>
          <a:xfrm flipH="1">
            <a:off x="3400425" y="2066534"/>
            <a:ext cx="2790825" cy="0"/>
          </a:xfrm>
          <a:prstGeom prst="line">
            <a:avLst/>
          </a:prstGeom>
          <a:noFill/>
          <a:ln w="19050">
            <a:solidFill>
              <a:srgbClr val="B5C1C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FCD3BED-3E1E-48A6-A434-0BA47DC94923}"/>
              </a:ext>
            </a:extLst>
          </p:cNvPr>
          <p:cNvCxnSpPr>
            <a:cxnSpLocks/>
          </p:cNvCxnSpPr>
          <p:nvPr/>
        </p:nvCxnSpPr>
        <p:spPr>
          <a:xfrm flipH="1">
            <a:off x="3486912" y="3712454"/>
            <a:ext cx="2333717" cy="0"/>
          </a:xfrm>
          <a:prstGeom prst="line">
            <a:avLst/>
          </a:prstGeom>
          <a:noFill/>
          <a:ln w="19050">
            <a:solidFill>
              <a:srgbClr val="B5C1C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33506D2-A0C9-487B-A782-71D25B58B4EC}"/>
              </a:ext>
            </a:extLst>
          </p:cNvPr>
          <p:cNvCxnSpPr>
            <a:cxnSpLocks/>
          </p:cNvCxnSpPr>
          <p:nvPr/>
        </p:nvCxnSpPr>
        <p:spPr>
          <a:xfrm>
            <a:off x="6858241" y="2691374"/>
            <a:ext cx="0" cy="702470"/>
          </a:xfrm>
          <a:prstGeom prst="line">
            <a:avLst/>
          </a:prstGeom>
          <a:noFill/>
          <a:ln w="19050">
            <a:solidFill>
              <a:srgbClr val="B5C1C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5C3A9F3-5A75-475A-BAA2-1966CD2ED357}"/>
              </a:ext>
            </a:extLst>
          </p:cNvPr>
          <p:cNvCxnSpPr>
            <a:cxnSpLocks/>
          </p:cNvCxnSpPr>
          <p:nvPr/>
        </p:nvCxnSpPr>
        <p:spPr>
          <a:xfrm flipH="1">
            <a:off x="2964104" y="5261432"/>
            <a:ext cx="2819400" cy="0"/>
          </a:xfrm>
          <a:prstGeom prst="line">
            <a:avLst/>
          </a:prstGeom>
          <a:noFill/>
          <a:ln w="19050">
            <a:solidFill>
              <a:srgbClr val="B5C1C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A5106F6-EC6B-4B51-AEC9-E18FF04F41F0}"/>
              </a:ext>
            </a:extLst>
          </p:cNvPr>
          <p:cNvCxnSpPr>
            <a:cxnSpLocks/>
          </p:cNvCxnSpPr>
          <p:nvPr/>
        </p:nvCxnSpPr>
        <p:spPr>
          <a:xfrm>
            <a:off x="2234375" y="1385170"/>
            <a:ext cx="0" cy="464354"/>
          </a:xfrm>
          <a:prstGeom prst="line">
            <a:avLst/>
          </a:prstGeom>
          <a:noFill/>
          <a:ln w="19050">
            <a:solidFill>
              <a:srgbClr val="B5C1C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88948CBA-CF90-487E-9DA2-F44239DC1DCF}"/>
              </a:ext>
            </a:extLst>
          </p:cNvPr>
          <p:cNvSpPr txBox="1">
            <a:spLocks/>
          </p:cNvSpPr>
          <p:nvPr/>
        </p:nvSpPr>
        <p:spPr>
          <a:xfrm>
            <a:off x="534163" y="2328465"/>
            <a:ext cx="3400424" cy="4961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1400" dirty="0"/>
              <a:t>Total capital funding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A9EF0E06-1833-4FFE-A2DB-9B65669C348E}"/>
              </a:ext>
            </a:extLst>
          </p:cNvPr>
          <p:cNvSpPr txBox="1">
            <a:spLocks/>
          </p:cNvSpPr>
          <p:nvPr/>
        </p:nvSpPr>
        <p:spPr>
          <a:xfrm>
            <a:off x="810959" y="3926720"/>
            <a:ext cx="2846832" cy="4274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1400" dirty="0"/>
              <a:t>First year of enrollment 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B5F714B1-5E2F-44AC-9D4A-278C7F4CE097}"/>
              </a:ext>
            </a:extLst>
          </p:cNvPr>
          <p:cNvSpPr txBox="1">
            <a:spLocks/>
          </p:cNvSpPr>
          <p:nvPr/>
        </p:nvSpPr>
        <p:spPr>
          <a:xfrm>
            <a:off x="768287" y="5497155"/>
            <a:ext cx="2932176" cy="5207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1400" dirty="0"/>
              <a:t>Projected annual number of students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C578C289-4033-4FBB-8427-4497FAC3C76F}"/>
              </a:ext>
            </a:extLst>
          </p:cNvPr>
          <p:cNvSpPr txBox="1">
            <a:spLocks/>
          </p:cNvSpPr>
          <p:nvPr/>
        </p:nvSpPr>
        <p:spPr>
          <a:xfrm>
            <a:off x="5185890" y="2329590"/>
            <a:ext cx="3352499" cy="4938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1400" dirty="0"/>
              <a:t>Projected number of employees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1BC9D419-565E-4652-A030-92BFFE224642}"/>
              </a:ext>
            </a:extLst>
          </p:cNvPr>
          <p:cNvSpPr txBox="1">
            <a:spLocks/>
          </p:cNvSpPr>
          <p:nvPr/>
        </p:nvSpPr>
        <p:spPr>
          <a:xfrm>
            <a:off x="5716361" y="3927692"/>
            <a:ext cx="2291557" cy="4255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1400" dirty="0"/>
              <a:t>Projected annual payroll/benefits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B41D5A2D-C4A6-4058-9E82-4BCF9D56DA2E}"/>
              </a:ext>
            </a:extLst>
          </p:cNvPr>
          <p:cNvSpPr txBox="1">
            <a:spLocks/>
          </p:cNvSpPr>
          <p:nvPr/>
        </p:nvSpPr>
        <p:spPr>
          <a:xfrm>
            <a:off x="5185890" y="5498135"/>
            <a:ext cx="3352499" cy="5187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1400" dirty="0"/>
              <a:t>Projected annual tuition and fees</a:t>
            </a:r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id="{52F0740D-CFA5-4D93-87B7-4CC3743BB12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30238" y="1789113"/>
            <a:ext cx="3208337" cy="601662"/>
            <a:chOff x="397" y="1127"/>
            <a:chExt cx="2021" cy="379"/>
          </a:xfrm>
        </p:grpSpPr>
        <p:sp>
          <p:nvSpPr>
            <p:cNvPr id="3" name="AutoShape 3">
              <a:extLst>
                <a:ext uri="{FF2B5EF4-FFF2-40B4-BE49-F238E27FC236}">
                  <a16:creationId xmlns:a16="http://schemas.microsoft.com/office/drawing/2014/main" id="{6C5B5AF6-227C-4BAE-B595-4B08EC081246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97" y="1127"/>
              <a:ext cx="2021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" name="Rectangle 5">
              <a:extLst>
                <a:ext uri="{FF2B5EF4-FFF2-40B4-BE49-F238E27FC236}">
                  <a16:creationId xmlns:a16="http://schemas.microsoft.com/office/drawing/2014/main" id="{B30B5A24-F43E-4268-B890-CC00931392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" y="1173"/>
              <a:ext cx="1267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2800" dirty="0">
                  <a:solidFill>
                    <a:srgbClr val="8A8D8E"/>
                  </a:solidFill>
                  <a:latin typeface="Sailec" panose="00000500000000000000" pitchFamily="50" charset="0"/>
                </a:rPr>
                <a:t>$13.1 million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18" name="Group 8">
            <a:extLst>
              <a:ext uri="{FF2B5EF4-FFF2-40B4-BE49-F238E27FC236}">
                <a16:creationId xmlns:a16="http://schemas.microsoft.com/office/drawing/2014/main" id="{3EA05623-54BC-47AA-B838-7E244E25BD4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30238" y="3387725"/>
            <a:ext cx="3208337" cy="601663"/>
            <a:chOff x="397" y="2134"/>
            <a:chExt cx="2021" cy="379"/>
          </a:xfrm>
        </p:grpSpPr>
        <p:sp>
          <p:nvSpPr>
            <p:cNvPr id="20" name="AutoShape 7">
              <a:extLst>
                <a:ext uri="{FF2B5EF4-FFF2-40B4-BE49-F238E27FC236}">
                  <a16:creationId xmlns:a16="http://schemas.microsoft.com/office/drawing/2014/main" id="{03728CD2-EB5F-4E43-B5AA-AABC3B544F9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97" y="2134"/>
              <a:ext cx="2021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Rectangle 9">
              <a:extLst>
                <a:ext uri="{FF2B5EF4-FFF2-40B4-BE49-F238E27FC236}">
                  <a16:creationId xmlns:a16="http://schemas.microsoft.com/office/drawing/2014/main" id="{85578F6D-3F8E-4F8D-BC27-878E9C7656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1" y="2197"/>
              <a:ext cx="509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rgbClr val="8A8D8E"/>
                  </a:solidFill>
                  <a:effectLst/>
                  <a:latin typeface="Sailec" panose="00000500000000000000" pitchFamily="50" charset="0"/>
                </a:rPr>
                <a:t>2022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28" name="Group 12">
            <a:extLst>
              <a:ext uri="{FF2B5EF4-FFF2-40B4-BE49-F238E27FC236}">
                <a16:creationId xmlns:a16="http://schemas.microsoft.com/office/drawing/2014/main" id="{5500A73D-EAC8-442D-A540-B73FE342276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30238" y="4949825"/>
            <a:ext cx="3208337" cy="601663"/>
            <a:chOff x="397" y="3118"/>
            <a:chExt cx="2021" cy="379"/>
          </a:xfrm>
        </p:grpSpPr>
        <p:sp>
          <p:nvSpPr>
            <p:cNvPr id="29" name="AutoShape 11">
              <a:extLst>
                <a:ext uri="{FF2B5EF4-FFF2-40B4-BE49-F238E27FC236}">
                  <a16:creationId xmlns:a16="http://schemas.microsoft.com/office/drawing/2014/main" id="{383D532D-FFCD-41F3-BE4D-036EE1253DC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97" y="3118"/>
              <a:ext cx="2021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Rectangle 13">
              <a:extLst>
                <a:ext uri="{FF2B5EF4-FFF2-40B4-BE49-F238E27FC236}">
                  <a16:creationId xmlns:a16="http://schemas.microsoft.com/office/drawing/2014/main" id="{73DABB55-D539-4E6F-A92E-0FF2273120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2" y="3180"/>
              <a:ext cx="608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2800" dirty="0">
                  <a:solidFill>
                    <a:srgbClr val="8A8D8E"/>
                  </a:solidFill>
                  <a:latin typeface="Sailec" panose="00000500000000000000" pitchFamily="50" charset="0"/>
                </a:rPr>
                <a:t>3,000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31" name="Group 16">
            <a:extLst>
              <a:ext uri="{FF2B5EF4-FFF2-40B4-BE49-F238E27FC236}">
                <a16:creationId xmlns:a16="http://schemas.microsoft.com/office/drawing/2014/main" id="{4E0C4773-6502-488F-8EF0-1492AA0DE24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257800" y="1789113"/>
            <a:ext cx="3208338" cy="601662"/>
            <a:chOff x="3312" y="1127"/>
            <a:chExt cx="2021" cy="379"/>
          </a:xfrm>
        </p:grpSpPr>
        <p:sp>
          <p:nvSpPr>
            <p:cNvPr id="32" name="AutoShape 15">
              <a:extLst>
                <a:ext uri="{FF2B5EF4-FFF2-40B4-BE49-F238E27FC236}">
                  <a16:creationId xmlns:a16="http://schemas.microsoft.com/office/drawing/2014/main" id="{4804C43F-C5E8-4272-ADE2-4EE977CDBCA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312" y="1127"/>
              <a:ext cx="2021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" name="Rectangle 17">
              <a:extLst>
                <a:ext uri="{FF2B5EF4-FFF2-40B4-BE49-F238E27FC236}">
                  <a16:creationId xmlns:a16="http://schemas.microsoft.com/office/drawing/2014/main" id="{4DBAF09A-4B3C-4356-AFB4-E2907617DC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5" y="1204"/>
              <a:ext cx="281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2800" dirty="0">
                  <a:solidFill>
                    <a:srgbClr val="8A8D8E"/>
                  </a:solidFill>
                  <a:latin typeface="Sailec" panose="00000500000000000000" pitchFamily="50" charset="0"/>
                </a:rPr>
                <a:t>80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34" name="Group 20">
            <a:extLst>
              <a:ext uri="{FF2B5EF4-FFF2-40B4-BE49-F238E27FC236}">
                <a16:creationId xmlns:a16="http://schemas.microsoft.com/office/drawing/2014/main" id="{1A26E13B-DE94-4DB6-9113-1A88691AB31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257800" y="3387725"/>
            <a:ext cx="3208338" cy="601663"/>
            <a:chOff x="3312" y="2134"/>
            <a:chExt cx="2021" cy="379"/>
          </a:xfrm>
        </p:grpSpPr>
        <p:sp>
          <p:nvSpPr>
            <p:cNvPr id="35" name="AutoShape 19">
              <a:extLst>
                <a:ext uri="{FF2B5EF4-FFF2-40B4-BE49-F238E27FC236}">
                  <a16:creationId xmlns:a16="http://schemas.microsoft.com/office/drawing/2014/main" id="{1E19CE99-65B9-40C7-9A81-CE1E554AE9A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312" y="2134"/>
              <a:ext cx="2021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6" name="Rectangle 21">
              <a:extLst>
                <a:ext uri="{FF2B5EF4-FFF2-40B4-BE49-F238E27FC236}">
                  <a16:creationId xmlns:a16="http://schemas.microsoft.com/office/drawing/2014/main" id="{D3FE0AC7-8D4C-4858-8EF6-826F2F6608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2185"/>
              <a:ext cx="1243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rgbClr val="8A8D8E"/>
                  </a:solidFill>
                  <a:effectLst/>
                  <a:latin typeface="Sailec" panose="00000500000000000000" pitchFamily="50" charset="0"/>
                </a:rPr>
                <a:t>$</a:t>
              </a:r>
              <a:r>
                <a:rPr lang="en-US" altLang="en-US" sz="2800" dirty="0">
                  <a:solidFill>
                    <a:srgbClr val="8A8D8E"/>
                  </a:solidFill>
                  <a:latin typeface="Sailec" panose="00000500000000000000" pitchFamily="50" charset="0"/>
                </a:rPr>
                <a:t>4.9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rgbClr val="8A8D8E"/>
                  </a:solidFill>
                  <a:effectLst/>
                  <a:latin typeface="Sailec" panose="00000500000000000000" pitchFamily="50" charset="0"/>
                </a:rPr>
                <a:t> million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37" name="Group 24">
            <a:extLst>
              <a:ext uri="{FF2B5EF4-FFF2-40B4-BE49-F238E27FC236}">
                <a16:creationId xmlns:a16="http://schemas.microsoft.com/office/drawing/2014/main" id="{388B94F4-0362-4499-B100-865EFA01C11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257800" y="4949825"/>
            <a:ext cx="3208338" cy="601663"/>
            <a:chOff x="3312" y="3118"/>
            <a:chExt cx="2021" cy="379"/>
          </a:xfrm>
        </p:grpSpPr>
        <p:sp>
          <p:nvSpPr>
            <p:cNvPr id="38" name="AutoShape 23">
              <a:extLst>
                <a:ext uri="{FF2B5EF4-FFF2-40B4-BE49-F238E27FC236}">
                  <a16:creationId xmlns:a16="http://schemas.microsoft.com/office/drawing/2014/main" id="{7F4B3B6D-4BA4-4C61-8BB5-C6C41150732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312" y="3118"/>
              <a:ext cx="2021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9" name="Rectangle 25">
              <a:extLst>
                <a:ext uri="{FF2B5EF4-FFF2-40B4-BE49-F238E27FC236}">
                  <a16:creationId xmlns:a16="http://schemas.microsoft.com/office/drawing/2014/main" id="{8DF7101C-FD65-4324-8D58-5A23A63701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29" y="3178"/>
              <a:ext cx="1230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2800" dirty="0">
                  <a:solidFill>
                    <a:srgbClr val="8A8D8E"/>
                  </a:solidFill>
                  <a:latin typeface="Sailec" panose="00000500000000000000" pitchFamily="50" charset="0"/>
                </a:rPr>
                <a:t>$7.9 million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40" name="Group 28">
            <a:extLst>
              <a:ext uri="{FF2B5EF4-FFF2-40B4-BE49-F238E27FC236}">
                <a16:creationId xmlns:a16="http://schemas.microsoft.com/office/drawing/2014/main" id="{855DE7F8-1C90-427C-8082-B5D037953E8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64955" y="424733"/>
            <a:ext cx="7924803" cy="836613"/>
            <a:chOff x="419" y="307"/>
            <a:chExt cx="4992" cy="527"/>
          </a:xfrm>
        </p:grpSpPr>
        <p:sp>
          <p:nvSpPr>
            <p:cNvPr id="41" name="AutoShape 27">
              <a:extLst>
                <a:ext uri="{FF2B5EF4-FFF2-40B4-BE49-F238E27FC236}">
                  <a16:creationId xmlns:a16="http://schemas.microsoft.com/office/drawing/2014/main" id="{3C05EFA0-522E-42EA-8CA9-B023412EAE0F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19" y="307"/>
              <a:ext cx="4992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2" name="Rectangle 29">
              <a:extLst>
                <a:ext uri="{FF2B5EF4-FFF2-40B4-BE49-F238E27FC236}">
                  <a16:creationId xmlns:a16="http://schemas.microsoft.com/office/drawing/2014/main" id="{DD205549-0238-4FD8-AB99-3934097845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" y="369"/>
              <a:ext cx="3985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2400" dirty="0">
                  <a:solidFill>
                    <a:srgbClr val="888B8D"/>
                  </a:solidFill>
                  <a:latin typeface="Sailec Medium" panose="00000600000000000000" pitchFamily="50" charset="0"/>
                </a:rPr>
                <a:t>Proposed Susquehanna Valley Community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2400" dirty="0">
                  <a:solidFill>
                    <a:srgbClr val="888B8D"/>
                  </a:solidFill>
                  <a:latin typeface="Sailec Medium" panose="00000600000000000000" pitchFamily="50" charset="0"/>
                </a:rPr>
                <a:t>College projections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105856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6E4A95F-F929-4E05-A620-F93337024A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809" y="1579561"/>
            <a:ext cx="630105" cy="630105"/>
          </a:xfrm>
          <a:prstGeom prst="rect">
            <a:avLst/>
          </a:prstGeom>
        </p:spPr>
      </p:pic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17B8BDDB-8E1C-4866-ACC7-FD12352C5D0F}"/>
              </a:ext>
            </a:extLst>
          </p:cNvPr>
          <p:cNvSpPr txBox="1">
            <a:spLocks/>
          </p:cNvSpPr>
          <p:nvPr/>
        </p:nvSpPr>
        <p:spPr>
          <a:xfrm>
            <a:off x="563115" y="469106"/>
            <a:ext cx="7696200" cy="7493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ct val="20000"/>
              </a:spcBef>
            </a:pPr>
            <a:r>
              <a:rPr lang="en-US" sz="2800" dirty="0">
                <a:solidFill>
                  <a:srgbClr val="888B8D"/>
                </a:solidFill>
                <a:latin typeface="Sailec Medium" pitchFamily="2" charset="77"/>
                <a:cs typeface="Century Gothic"/>
              </a:rPr>
              <a:t>Overview of results</a:t>
            </a:r>
            <a:endParaRPr kumimoji="0" lang="en-US" sz="2800" u="sng" strike="noStrike" kern="1200" normalizeH="0" baseline="0" noProof="0" dirty="0">
              <a:ln>
                <a:noFill/>
              </a:ln>
              <a:solidFill>
                <a:srgbClr val="888B8D"/>
              </a:solidFill>
              <a:effectLst/>
              <a:uLnTx/>
              <a:uFillTx/>
              <a:latin typeface="Sailec Medium" pitchFamily="2" charset="77"/>
              <a:cs typeface="Century Gothic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B97ABDE-EA6E-4031-84F4-434F44759F36}"/>
              </a:ext>
            </a:extLst>
          </p:cNvPr>
          <p:cNvGrpSpPr/>
          <p:nvPr/>
        </p:nvGrpSpPr>
        <p:grpSpPr>
          <a:xfrm>
            <a:off x="531584" y="1428710"/>
            <a:ext cx="3753510" cy="1560433"/>
            <a:chOff x="563115" y="1725101"/>
            <a:chExt cx="3753510" cy="1560433"/>
          </a:xfrm>
          <a:solidFill>
            <a:srgbClr val="EFF0F1"/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7572177-5832-4B33-B515-4FAD0D6C2880}"/>
                </a:ext>
              </a:extLst>
            </p:cNvPr>
            <p:cNvSpPr/>
            <p:nvPr/>
          </p:nvSpPr>
          <p:spPr>
            <a:xfrm>
              <a:off x="563115" y="1725101"/>
              <a:ext cx="3750332" cy="156043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ailec" pitchFamily="2" charset="77"/>
              </a:endParaRPr>
            </a:p>
          </p:txBody>
        </p:sp>
        <p:sp>
          <p:nvSpPr>
            <p:cNvPr id="7" name="Content Placeholder 3">
              <a:extLst>
                <a:ext uri="{FF2B5EF4-FFF2-40B4-BE49-F238E27FC236}">
                  <a16:creationId xmlns:a16="http://schemas.microsoft.com/office/drawing/2014/main" id="{2590F0DD-A5B1-4021-8AAF-6C40C461F89D}"/>
                </a:ext>
              </a:extLst>
            </p:cNvPr>
            <p:cNvSpPr txBox="1">
              <a:spLocks/>
            </p:cNvSpPr>
            <p:nvPr/>
          </p:nvSpPr>
          <p:spPr>
            <a:xfrm>
              <a:off x="566293" y="2450761"/>
              <a:ext cx="3750332" cy="520700"/>
            </a:xfrm>
            <a:prstGeom prst="rect">
              <a:avLst/>
            </a:prstGeom>
            <a:grpFill/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Sailec" pitchFamily="2" charset="77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400" b="0" i="0" kern="1200">
                  <a:solidFill>
                    <a:schemeClr val="tx1"/>
                  </a:solidFill>
                  <a:latin typeface="Sailec" pitchFamily="2" charset="77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Sailec" pitchFamily="2" charset="77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800" b="0" i="0" kern="1200">
                  <a:solidFill>
                    <a:schemeClr val="tx1"/>
                  </a:solidFill>
                  <a:latin typeface="Sailec" pitchFamily="2" charset="77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800" b="0" i="0" kern="1200">
                  <a:solidFill>
                    <a:schemeClr val="tx1"/>
                  </a:solidFill>
                  <a:latin typeface="Sailec" pitchFamily="2" charset="77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itchFamily="34" charset="0"/>
                <a:buNone/>
                <a:defRPr/>
              </a:pPr>
              <a:r>
                <a:rPr lang="en-US" sz="1400" dirty="0"/>
                <a:t>Total income added to the NUMS</a:t>
              </a:r>
            </a:p>
            <a:p>
              <a:pPr marL="0" indent="0" algn="ctr">
                <a:buFont typeface="Arial" pitchFamily="34" charset="0"/>
                <a:buNone/>
                <a:defRPr/>
              </a:pPr>
              <a:r>
                <a:rPr lang="en-US" sz="1400" dirty="0"/>
                <a:t>from FY 2022 to FY 2032 (present value)</a:t>
              </a:r>
            </a:p>
          </p:txBody>
        </p:sp>
        <p:sp>
          <p:nvSpPr>
            <p:cNvPr id="18" name="Rectangle 5">
              <a:extLst>
                <a:ext uri="{FF2B5EF4-FFF2-40B4-BE49-F238E27FC236}">
                  <a16:creationId xmlns:a16="http://schemas.microsoft.com/office/drawing/2014/main" id="{9BDC2519-05D4-4D0C-A2F4-F5F02FB670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4298" y="2019719"/>
              <a:ext cx="2393950" cy="4619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3000" b="1" i="0" u="none" strike="noStrike" cap="none" normalizeH="0" baseline="0" dirty="0">
                  <a:ln>
                    <a:noFill/>
                  </a:ln>
                  <a:solidFill>
                    <a:srgbClr val="24572B"/>
                  </a:solidFill>
                  <a:effectLst/>
                  <a:latin typeface="Sailec" panose="00000500000000000000" pitchFamily="50" charset="0"/>
                </a:rPr>
                <a:t>$78.5 million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24572B"/>
                </a:solidFill>
                <a:effectLst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D2F5085-23D8-4170-933D-088B0E1FCDC2}"/>
              </a:ext>
            </a:extLst>
          </p:cNvPr>
          <p:cNvGrpSpPr/>
          <p:nvPr/>
        </p:nvGrpSpPr>
        <p:grpSpPr>
          <a:xfrm>
            <a:off x="2410150" y="3199447"/>
            <a:ext cx="3757133" cy="1560433"/>
            <a:chOff x="563115" y="1725101"/>
            <a:chExt cx="3757133" cy="1560433"/>
          </a:xfrm>
          <a:solidFill>
            <a:srgbClr val="EFF0F1"/>
          </a:solidFill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777B8A9-763D-440F-A41A-3B341B4E3D7C}"/>
                </a:ext>
              </a:extLst>
            </p:cNvPr>
            <p:cNvSpPr/>
            <p:nvPr/>
          </p:nvSpPr>
          <p:spPr>
            <a:xfrm>
              <a:off x="563115" y="1725101"/>
              <a:ext cx="3750332" cy="156043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ailec" pitchFamily="2" charset="77"/>
              </a:endParaRPr>
            </a:p>
          </p:txBody>
        </p:sp>
        <p:sp>
          <p:nvSpPr>
            <p:cNvPr id="24" name="Content Placeholder 3">
              <a:extLst>
                <a:ext uri="{FF2B5EF4-FFF2-40B4-BE49-F238E27FC236}">
                  <a16:creationId xmlns:a16="http://schemas.microsoft.com/office/drawing/2014/main" id="{5B9CD5C3-2C86-492F-A979-743D2BD7D499}"/>
                </a:ext>
              </a:extLst>
            </p:cNvPr>
            <p:cNvSpPr txBox="1">
              <a:spLocks/>
            </p:cNvSpPr>
            <p:nvPr/>
          </p:nvSpPr>
          <p:spPr>
            <a:xfrm>
              <a:off x="566293" y="2491170"/>
              <a:ext cx="3750332" cy="520700"/>
            </a:xfrm>
            <a:prstGeom prst="rect">
              <a:avLst/>
            </a:prstGeom>
            <a:grpFill/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Sailec" pitchFamily="2" charset="77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400" b="0" i="0" kern="1200">
                  <a:solidFill>
                    <a:schemeClr val="tx1"/>
                  </a:solidFill>
                  <a:latin typeface="Sailec" pitchFamily="2" charset="77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Sailec" pitchFamily="2" charset="77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800" b="0" i="0" kern="1200">
                  <a:solidFill>
                    <a:schemeClr val="tx1"/>
                  </a:solidFill>
                  <a:latin typeface="Sailec" pitchFamily="2" charset="77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800" b="0" i="0" kern="1200">
                  <a:solidFill>
                    <a:schemeClr val="tx1"/>
                  </a:solidFill>
                  <a:latin typeface="Sailec" pitchFamily="2" charset="77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itchFamily="34" charset="0"/>
                <a:buNone/>
                <a:defRPr/>
              </a:pPr>
              <a:r>
                <a:rPr lang="en-US" sz="1400" dirty="0"/>
                <a:t>Long-run annual added income</a:t>
              </a:r>
            </a:p>
            <a:p>
              <a:pPr marL="0" indent="0" algn="ctr">
                <a:buFont typeface="Arial" pitchFamily="34" charset="0"/>
                <a:buNone/>
                <a:defRPr/>
              </a:pPr>
              <a:r>
                <a:rPr lang="en-US" sz="1400" dirty="0"/>
                <a:t>to the NUMS economy</a:t>
              </a:r>
            </a:p>
          </p:txBody>
        </p: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94EEC1CF-59E2-4704-A2FF-6D5EFAE03B8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64223" y="1980029"/>
              <a:ext cx="3756025" cy="593725"/>
              <a:chOff x="415" y="1573"/>
              <a:chExt cx="2366" cy="374"/>
            </a:xfrm>
            <a:grpFill/>
          </p:grpSpPr>
          <p:sp>
            <p:nvSpPr>
              <p:cNvPr id="26" name="AutoShape 3">
                <a:extLst>
                  <a:ext uri="{FF2B5EF4-FFF2-40B4-BE49-F238E27FC236}">
                    <a16:creationId xmlns:a16="http://schemas.microsoft.com/office/drawing/2014/main" id="{F29B3CBC-699E-4821-8FE2-CBDA48724669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415" y="1573"/>
                <a:ext cx="2366" cy="37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7" name="Rectangle 5">
                <a:extLst>
                  <a:ext uri="{FF2B5EF4-FFF2-40B4-BE49-F238E27FC236}">
                    <a16:creationId xmlns:a16="http://schemas.microsoft.com/office/drawing/2014/main" id="{D90981EF-4133-435A-B651-3B6E2E5127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619"/>
                <a:ext cx="1462" cy="29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3000" b="1" i="0" u="none" strike="noStrike" cap="none" normalizeH="0" baseline="0" dirty="0">
                    <a:ln>
                      <a:noFill/>
                    </a:ln>
                    <a:solidFill>
                      <a:srgbClr val="24572B"/>
                    </a:solidFill>
                    <a:effectLst/>
                    <a:latin typeface="Sailec" panose="00000500000000000000" pitchFamily="50" charset="0"/>
                  </a:rPr>
                  <a:t>$16.7 million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rgbClr val="24572B"/>
                  </a:solidFill>
                  <a:effectLst/>
                </a:endParaRPr>
              </a:p>
            </p:txBody>
          </p: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ED64239-AE1C-403F-B17E-E7162283002E}"/>
              </a:ext>
            </a:extLst>
          </p:cNvPr>
          <p:cNvGrpSpPr/>
          <p:nvPr/>
        </p:nvGrpSpPr>
        <p:grpSpPr>
          <a:xfrm>
            <a:off x="4806294" y="5014808"/>
            <a:ext cx="3753510" cy="1560433"/>
            <a:chOff x="563115" y="1725101"/>
            <a:chExt cx="3753510" cy="1560433"/>
          </a:xfrm>
          <a:solidFill>
            <a:srgbClr val="EFF0F1"/>
          </a:solidFill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BC74FD1-08AA-41E2-8A4D-B871E1962271}"/>
                </a:ext>
              </a:extLst>
            </p:cNvPr>
            <p:cNvSpPr/>
            <p:nvPr/>
          </p:nvSpPr>
          <p:spPr>
            <a:xfrm>
              <a:off x="563115" y="1725101"/>
              <a:ext cx="3750332" cy="156043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ailec" pitchFamily="2" charset="77"/>
              </a:endParaRPr>
            </a:p>
          </p:txBody>
        </p:sp>
        <p:sp>
          <p:nvSpPr>
            <p:cNvPr id="33" name="Content Placeholder 3">
              <a:extLst>
                <a:ext uri="{FF2B5EF4-FFF2-40B4-BE49-F238E27FC236}">
                  <a16:creationId xmlns:a16="http://schemas.microsoft.com/office/drawing/2014/main" id="{03A8BD17-A394-4329-8BF8-73BFAD7B2BFD}"/>
                </a:ext>
              </a:extLst>
            </p:cNvPr>
            <p:cNvSpPr txBox="1">
              <a:spLocks/>
            </p:cNvSpPr>
            <p:nvPr/>
          </p:nvSpPr>
          <p:spPr>
            <a:xfrm>
              <a:off x="566293" y="2396832"/>
              <a:ext cx="3750332" cy="802269"/>
            </a:xfrm>
            <a:prstGeom prst="rect">
              <a:avLst/>
            </a:prstGeom>
            <a:grpFill/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Sailec" pitchFamily="2" charset="77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400" b="0" i="0" kern="1200">
                  <a:solidFill>
                    <a:schemeClr val="tx1"/>
                  </a:solidFill>
                  <a:latin typeface="Sailec" pitchFamily="2" charset="77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Sailec" pitchFamily="2" charset="77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800" b="0" i="0" kern="1200">
                  <a:solidFill>
                    <a:schemeClr val="tx1"/>
                  </a:solidFill>
                  <a:latin typeface="Sailec" pitchFamily="2" charset="77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800" b="0" i="0" kern="1200">
                  <a:solidFill>
                    <a:schemeClr val="tx1"/>
                  </a:solidFill>
                  <a:latin typeface="Sailec" pitchFamily="2" charset="77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itchFamily="34" charset="0"/>
                <a:buNone/>
                <a:defRPr/>
              </a:pPr>
              <a:r>
                <a:rPr lang="en-US" sz="1400" dirty="0"/>
                <a:t>Breakeven point of impacts covering costs of construction and additional operational costs (FY 2024)</a:t>
              </a:r>
            </a:p>
          </p:txBody>
        </p:sp>
        <p:sp>
          <p:nvSpPr>
            <p:cNvPr id="36" name="Rectangle 5">
              <a:extLst>
                <a:ext uri="{FF2B5EF4-FFF2-40B4-BE49-F238E27FC236}">
                  <a16:creationId xmlns:a16="http://schemas.microsoft.com/office/drawing/2014/main" id="{18508187-4C67-4BE5-98D6-F5B840EA6F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4298" y="1892720"/>
              <a:ext cx="2549525" cy="4619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3000" b="1" i="0" u="none" strike="noStrike" cap="none" normalizeH="0" baseline="0" dirty="0">
                  <a:ln>
                    <a:noFill/>
                  </a:ln>
                  <a:solidFill>
                    <a:srgbClr val="24572B"/>
                  </a:solidFill>
                  <a:effectLst/>
                  <a:latin typeface="Sailec" panose="00000500000000000000" pitchFamily="50" charset="0"/>
                </a:rPr>
                <a:t>2.9 years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24572B"/>
                </a:solidFill>
                <a:effectLst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63789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7DEABA2-F096-462B-80A0-C25D90388B62}"/>
              </a:ext>
            </a:extLst>
          </p:cNvPr>
          <p:cNvGrpSpPr/>
          <p:nvPr/>
        </p:nvGrpSpPr>
        <p:grpSpPr>
          <a:xfrm>
            <a:off x="-1292" y="-1"/>
            <a:ext cx="9145292" cy="1425403"/>
            <a:chOff x="-1292" y="16263"/>
            <a:chExt cx="9145292" cy="954014"/>
          </a:xfrm>
          <a:solidFill>
            <a:srgbClr val="24572B"/>
          </a:solidFill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E3E051D-7E58-4F82-AD79-D4B11BE0FE2C}"/>
                </a:ext>
              </a:extLst>
            </p:cNvPr>
            <p:cNvSpPr/>
            <p:nvPr/>
          </p:nvSpPr>
          <p:spPr>
            <a:xfrm>
              <a:off x="-1292" y="16263"/>
              <a:ext cx="9145292" cy="6370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ailec" pitchFamily="2" charset="77"/>
              </a:endParaRPr>
            </a:p>
          </p:txBody>
        </p:sp>
        <p:sp>
          <p:nvSpPr>
            <p:cNvPr id="6" name="Triangle 5">
              <a:extLst>
                <a:ext uri="{FF2B5EF4-FFF2-40B4-BE49-F238E27FC236}">
                  <a16:creationId xmlns:a16="http://schemas.microsoft.com/office/drawing/2014/main" id="{0954DC50-2B08-4488-B317-CB1D776CA0B1}"/>
                </a:ext>
              </a:extLst>
            </p:cNvPr>
            <p:cNvSpPr/>
            <p:nvPr/>
          </p:nvSpPr>
          <p:spPr>
            <a:xfrm rot="10800000">
              <a:off x="259076" y="648127"/>
              <a:ext cx="1014891" cy="32215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Sailec" pitchFamily="2" charset="77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C57BFF91-2C85-495E-BC33-E332204ABB93}"/>
              </a:ext>
            </a:extLst>
          </p:cNvPr>
          <p:cNvSpPr/>
          <p:nvPr/>
        </p:nvSpPr>
        <p:spPr>
          <a:xfrm>
            <a:off x="1300726" y="1126062"/>
            <a:ext cx="70755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000000"/>
                </a:solidFill>
                <a:latin typeface="Sailec" pitchFamily="2" charset="77"/>
                <a:cs typeface="Century Gothic"/>
              </a:rPr>
              <a:t>Capital spending + ripple effects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66E2B98F-2C63-4F70-9957-CB4F4860E7CB}"/>
              </a:ext>
            </a:extLst>
          </p:cNvPr>
          <p:cNvSpPr txBox="1">
            <a:spLocks/>
          </p:cNvSpPr>
          <p:nvPr/>
        </p:nvSpPr>
        <p:spPr>
          <a:xfrm>
            <a:off x="1288871" y="123750"/>
            <a:ext cx="7855129" cy="3609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2000" dirty="0">
                <a:solidFill>
                  <a:schemeClr val="bg1"/>
                </a:solidFill>
                <a:latin typeface="Sailec Black" pitchFamily="2" charset="77"/>
              </a:rPr>
              <a:t>SHORT-RUN CAPITAL SPENDING IMPACT</a:t>
            </a:r>
            <a:endParaRPr kumimoji="0" lang="en-US" sz="2000" u="sng" strike="noStrike" kern="12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ailec Black" pitchFamily="2" charset="77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0431F56-5230-4DEA-B5CB-5668A8ECCF85}"/>
              </a:ext>
            </a:extLst>
          </p:cNvPr>
          <p:cNvSpPr/>
          <p:nvPr/>
        </p:nvSpPr>
        <p:spPr>
          <a:xfrm>
            <a:off x="-6372" y="6395691"/>
            <a:ext cx="9145292" cy="486121"/>
          </a:xfrm>
          <a:prstGeom prst="rect">
            <a:avLst/>
          </a:prstGeom>
          <a:solidFill>
            <a:srgbClr val="EFF0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ailec" pitchFamily="2" charset="77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246438A-FF6B-4DD0-BB59-5B4B6011DFAE}"/>
              </a:ext>
            </a:extLst>
          </p:cNvPr>
          <p:cNvSpPr/>
          <p:nvPr/>
        </p:nvSpPr>
        <p:spPr>
          <a:xfrm>
            <a:off x="381000" y="6379818"/>
            <a:ext cx="5943600" cy="48612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r>
              <a:rPr lang="en-US" sz="1000" dirty="0">
                <a:solidFill>
                  <a:srgbClr val="000000"/>
                </a:solidFill>
                <a:latin typeface="Sailec" pitchFamily="2" charset="77"/>
                <a:cs typeface="Century Gothic"/>
              </a:rPr>
              <a:t>All results measured in income, not sales. Results are net of counterfactual scenarios.</a:t>
            </a:r>
          </a:p>
        </p:txBody>
      </p:sp>
      <p:sp>
        <p:nvSpPr>
          <p:cNvPr id="45" name="Content Placeholder 3">
            <a:extLst>
              <a:ext uri="{FF2B5EF4-FFF2-40B4-BE49-F238E27FC236}">
                <a16:creationId xmlns:a16="http://schemas.microsoft.com/office/drawing/2014/main" id="{23AD70EC-9CE2-45E9-B295-238600CE2EEE}"/>
              </a:ext>
            </a:extLst>
          </p:cNvPr>
          <p:cNvSpPr txBox="1">
            <a:spLocks/>
          </p:cNvSpPr>
          <p:nvPr/>
        </p:nvSpPr>
        <p:spPr>
          <a:xfrm>
            <a:off x="259075" y="3746435"/>
            <a:ext cx="3036647" cy="5207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1400" dirty="0"/>
              <a:t>Added regional income</a:t>
            </a:r>
          </a:p>
        </p:txBody>
      </p:sp>
      <p:grpSp>
        <p:nvGrpSpPr>
          <p:cNvPr id="26" name="Group 4">
            <a:extLst>
              <a:ext uri="{FF2B5EF4-FFF2-40B4-BE49-F238E27FC236}">
                <a16:creationId xmlns:a16="http://schemas.microsoft.com/office/drawing/2014/main" id="{B967DB07-48F0-4505-BCE4-4E94F720ABC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69753" y="3188576"/>
            <a:ext cx="3032125" cy="593725"/>
            <a:chOff x="5" y="2088"/>
            <a:chExt cx="1910" cy="374"/>
          </a:xfrm>
        </p:grpSpPr>
        <p:sp>
          <p:nvSpPr>
            <p:cNvPr id="27" name="AutoShape 3">
              <a:extLst>
                <a:ext uri="{FF2B5EF4-FFF2-40B4-BE49-F238E27FC236}">
                  <a16:creationId xmlns:a16="http://schemas.microsoft.com/office/drawing/2014/main" id="{E22BCE8F-CE7A-4CD8-AA21-965D98276A12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" y="2088"/>
              <a:ext cx="1910" cy="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Rectangle 5">
              <a:extLst>
                <a:ext uri="{FF2B5EF4-FFF2-40B4-BE49-F238E27FC236}">
                  <a16:creationId xmlns:a16="http://schemas.microsoft.com/office/drawing/2014/main" id="{2AE9193D-83ED-4D52-88EA-BFBE941EDC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" y="2136"/>
              <a:ext cx="1275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8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Sailec" panose="00000500000000000000" pitchFamily="50" charset="0"/>
                </a:rPr>
                <a:t>$2.6 million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69" name="Content Placeholder 3">
            <a:extLst>
              <a:ext uri="{FF2B5EF4-FFF2-40B4-BE49-F238E27FC236}">
                <a16:creationId xmlns:a16="http://schemas.microsoft.com/office/drawing/2014/main" id="{C9D1AD52-3755-45E8-BAE3-AFEFD1B2C41E}"/>
              </a:ext>
            </a:extLst>
          </p:cNvPr>
          <p:cNvSpPr txBox="1">
            <a:spLocks/>
          </p:cNvSpPr>
          <p:nvPr/>
        </p:nvSpPr>
        <p:spPr>
          <a:xfrm>
            <a:off x="3352800" y="1966461"/>
            <a:ext cx="4532151" cy="3385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  <a:defRPr/>
            </a:pPr>
            <a:r>
              <a:rPr lang="en-US" sz="1200" dirty="0"/>
              <a:t>Short-run capital spending impacts by year, undiscounted</a:t>
            </a:r>
          </a:p>
        </p:txBody>
      </p:sp>
      <p:sp>
        <p:nvSpPr>
          <p:cNvPr id="70" name="Content Placeholder 3">
            <a:extLst>
              <a:ext uri="{FF2B5EF4-FFF2-40B4-BE49-F238E27FC236}">
                <a16:creationId xmlns:a16="http://schemas.microsoft.com/office/drawing/2014/main" id="{BE940776-D5EA-4276-A4D9-9A976ADBE7BA}"/>
              </a:ext>
            </a:extLst>
          </p:cNvPr>
          <p:cNvSpPr txBox="1">
            <a:spLocks/>
          </p:cNvSpPr>
          <p:nvPr/>
        </p:nvSpPr>
        <p:spPr>
          <a:xfrm>
            <a:off x="1367453" y="567852"/>
            <a:ext cx="2182421" cy="3609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400" dirty="0">
                <a:solidFill>
                  <a:schemeClr val="bg1"/>
                </a:solidFill>
                <a:latin typeface="Sailec" panose="00000500000000000000" pitchFamily="50" charset="0"/>
              </a:rPr>
              <a:t>FY 2022 – FY 2032</a:t>
            </a:r>
            <a:endParaRPr kumimoji="0" lang="en-US" sz="1400" u="sng" strike="noStrike" kern="12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ailec" panose="00000500000000000000" pitchFamily="50" charset="0"/>
            </a:endParaRPr>
          </a:p>
        </p:txBody>
      </p: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D2E9960B-0C70-4A29-A6B5-5399C4334B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81734"/>
            <a:ext cx="796182" cy="796182"/>
          </a:xfrm>
          <a:prstGeom prst="rect">
            <a:avLst/>
          </a:prstGeom>
        </p:spPr>
      </p:pic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0393DF1E-9717-41FB-84FF-41DC889153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68"/>
          <a:stretch/>
        </p:blipFill>
        <p:spPr>
          <a:xfrm>
            <a:off x="3192584" y="2305015"/>
            <a:ext cx="5029200" cy="371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746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7DEABA2-F096-462B-80A0-C25D90388B62}"/>
              </a:ext>
            </a:extLst>
          </p:cNvPr>
          <p:cNvGrpSpPr/>
          <p:nvPr/>
        </p:nvGrpSpPr>
        <p:grpSpPr>
          <a:xfrm>
            <a:off x="-1292" y="-1"/>
            <a:ext cx="9145292" cy="1425403"/>
            <a:chOff x="-1292" y="16263"/>
            <a:chExt cx="9145292" cy="954014"/>
          </a:xfrm>
          <a:solidFill>
            <a:srgbClr val="24572B"/>
          </a:solidFill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E3E051D-7E58-4F82-AD79-D4B11BE0FE2C}"/>
                </a:ext>
              </a:extLst>
            </p:cNvPr>
            <p:cNvSpPr/>
            <p:nvPr/>
          </p:nvSpPr>
          <p:spPr>
            <a:xfrm>
              <a:off x="-1292" y="16263"/>
              <a:ext cx="9145292" cy="6370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ailec" pitchFamily="2" charset="77"/>
              </a:endParaRPr>
            </a:p>
          </p:txBody>
        </p:sp>
        <p:sp>
          <p:nvSpPr>
            <p:cNvPr id="6" name="Triangle 5">
              <a:extLst>
                <a:ext uri="{FF2B5EF4-FFF2-40B4-BE49-F238E27FC236}">
                  <a16:creationId xmlns:a16="http://schemas.microsoft.com/office/drawing/2014/main" id="{0954DC50-2B08-4488-B317-CB1D776CA0B1}"/>
                </a:ext>
              </a:extLst>
            </p:cNvPr>
            <p:cNvSpPr/>
            <p:nvPr/>
          </p:nvSpPr>
          <p:spPr>
            <a:xfrm rot="10800000">
              <a:off x="259076" y="648127"/>
              <a:ext cx="1014891" cy="32215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Sailec" pitchFamily="2" charset="77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C57BFF91-2C85-495E-BC33-E332204ABB93}"/>
              </a:ext>
            </a:extLst>
          </p:cNvPr>
          <p:cNvSpPr/>
          <p:nvPr/>
        </p:nvSpPr>
        <p:spPr>
          <a:xfrm>
            <a:off x="1300726" y="1126062"/>
            <a:ext cx="70755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000000"/>
                </a:solidFill>
                <a:latin typeface="Sailec" pitchFamily="2" charset="77"/>
                <a:cs typeface="Century Gothic"/>
              </a:rPr>
              <a:t>The proposed college’s payroll and other spending + ripple effects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66E2B98F-2C63-4F70-9957-CB4F4860E7CB}"/>
              </a:ext>
            </a:extLst>
          </p:cNvPr>
          <p:cNvSpPr txBox="1">
            <a:spLocks/>
          </p:cNvSpPr>
          <p:nvPr/>
        </p:nvSpPr>
        <p:spPr>
          <a:xfrm>
            <a:off x="1288871" y="123750"/>
            <a:ext cx="7855129" cy="3609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2000" dirty="0">
                <a:solidFill>
                  <a:schemeClr val="bg1"/>
                </a:solidFill>
                <a:latin typeface="Sailec Black" pitchFamily="2" charset="77"/>
              </a:rPr>
              <a:t>LONG-RUN OPERATIONS SPENDING IMPACT</a:t>
            </a:r>
            <a:endParaRPr kumimoji="0" lang="en-US" sz="2000" u="sng" strike="noStrike" kern="12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ailec Black" pitchFamily="2" charset="77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0431F56-5230-4DEA-B5CB-5668A8ECCF85}"/>
              </a:ext>
            </a:extLst>
          </p:cNvPr>
          <p:cNvSpPr/>
          <p:nvPr/>
        </p:nvSpPr>
        <p:spPr>
          <a:xfrm>
            <a:off x="-6372" y="6395691"/>
            <a:ext cx="9145292" cy="486121"/>
          </a:xfrm>
          <a:prstGeom prst="rect">
            <a:avLst/>
          </a:prstGeom>
          <a:solidFill>
            <a:srgbClr val="EFF0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ailec" pitchFamily="2" charset="77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246438A-FF6B-4DD0-BB59-5B4B6011DFAE}"/>
              </a:ext>
            </a:extLst>
          </p:cNvPr>
          <p:cNvSpPr/>
          <p:nvPr/>
        </p:nvSpPr>
        <p:spPr>
          <a:xfrm>
            <a:off x="381000" y="6379818"/>
            <a:ext cx="5943600" cy="48612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r>
              <a:rPr lang="en-US" sz="1000" dirty="0">
                <a:solidFill>
                  <a:srgbClr val="000000"/>
                </a:solidFill>
                <a:latin typeface="Sailec" pitchFamily="2" charset="77"/>
                <a:cs typeface="Century Gothic"/>
              </a:rPr>
              <a:t>All results measured in income, not sales. Results are net of counterfactual scenarios.</a:t>
            </a:r>
          </a:p>
        </p:txBody>
      </p:sp>
      <p:sp>
        <p:nvSpPr>
          <p:cNvPr id="45" name="Content Placeholder 3">
            <a:extLst>
              <a:ext uri="{FF2B5EF4-FFF2-40B4-BE49-F238E27FC236}">
                <a16:creationId xmlns:a16="http://schemas.microsoft.com/office/drawing/2014/main" id="{23AD70EC-9CE2-45E9-B295-238600CE2EEE}"/>
              </a:ext>
            </a:extLst>
          </p:cNvPr>
          <p:cNvSpPr txBox="1">
            <a:spLocks/>
          </p:cNvSpPr>
          <p:nvPr/>
        </p:nvSpPr>
        <p:spPr>
          <a:xfrm>
            <a:off x="378739" y="3198758"/>
            <a:ext cx="3036647" cy="5207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1400" dirty="0"/>
              <a:t>Total added regional income</a:t>
            </a:r>
          </a:p>
        </p:txBody>
      </p:sp>
      <p:grpSp>
        <p:nvGrpSpPr>
          <p:cNvPr id="26" name="Group 4">
            <a:extLst>
              <a:ext uri="{FF2B5EF4-FFF2-40B4-BE49-F238E27FC236}">
                <a16:creationId xmlns:a16="http://schemas.microsoft.com/office/drawing/2014/main" id="{B967DB07-48F0-4505-BCE4-4E94F720ABC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81000" y="2635712"/>
            <a:ext cx="3032125" cy="593725"/>
            <a:chOff x="5" y="2088"/>
            <a:chExt cx="1910" cy="374"/>
          </a:xfrm>
        </p:grpSpPr>
        <p:sp>
          <p:nvSpPr>
            <p:cNvPr id="27" name="AutoShape 3">
              <a:extLst>
                <a:ext uri="{FF2B5EF4-FFF2-40B4-BE49-F238E27FC236}">
                  <a16:creationId xmlns:a16="http://schemas.microsoft.com/office/drawing/2014/main" id="{E22BCE8F-CE7A-4CD8-AA21-965D98276A12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" y="2088"/>
              <a:ext cx="1910" cy="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Rectangle 5">
              <a:extLst>
                <a:ext uri="{FF2B5EF4-FFF2-40B4-BE49-F238E27FC236}">
                  <a16:creationId xmlns:a16="http://schemas.microsoft.com/office/drawing/2014/main" id="{2AE9193D-83ED-4D52-88EA-BFBE941EDC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" y="2138"/>
              <a:ext cx="1404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8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Sailec" panose="00000500000000000000" pitchFamily="50" charset="0"/>
                </a:rPr>
                <a:t>$39.7 million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69" name="Content Placeholder 3">
            <a:extLst>
              <a:ext uri="{FF2B5EF4-FFF2-40B4-BE49-F238E27FC236}">
                <a16:creationId xmlns:a16="http://schemas.microsoft.com/office/drawing/2014/main" id="{C9D1AD52-3755-45E8-BAE3-AFEFD1B2C41E}"/>
              </a:ext>
            </a:extLst>
          </p:cNvPr>
          <p:cNvSpPr txBox="1">
            <a:spLocks/>
          </p:cNvSpPr>
          <p:nvPr/>
        </p:nvSpPr>
        <p:spPr>
          <a:xfrm>
            <a:off x="3661326" y="2092099"/>
            <a:ext cx="4832967" cy="5207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  <a:defRPr/>
            </a:pPr>
            <a:r>
              <a:rPr lang="en-US" sz="1200" dirty="0"/>
              <a:t>Long-run operations spending impacts by year, undiscounted</a:t>
            </a:r>
          </a:p>
        </p:txBody>
      </p:sp>
      <p:sp>
        <p:nvSpPr>
          <p:cNvPr id="70" name="Content Placeholder 3">
            <a:extLst>
              <a:ext uri="{FF2B5EF4-FFF2-40B4-BE49-F238E27FC236}">
                <a16:creationId xmlns:a16="http://schemas.microsoft.com/office/drawing/2014/main" id="{BE940776-D5EA-4276-A4D9-9A976ADBE7BA}"/>
              </a:ext>
            </a:extLst>
          </p:cNvPr>
          <p:cNvSpPr txBox="1">
            <a:spLocks/>
          </p:cNvSpPr>
          <p:nvPr/>
        </p:nvSpPr>
        <p:spPr>
          <a:xfrm>
            <a:off x="1367453" y="567852"/>
            <a:ext cx="2182421" cy="3609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400" dirty="0">
                <a:solidFill>
                  <a:schemeClr val="bg1"/>
                </a:solidFill>
                <a:latin typeface="Sailec" panose="00000500000000000000" pitchFamily="50" charset="0"/>
              </a:rPr>
              <a:t>FY 2022 – FY 2032</a:t>
            </a:r>
            <a:endParaRPr kumimoji="0" lang="en-US" sz="1400" u="sng" strike="noStrike" kern="12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ailec" panose="00000500000000000000" pitchFamily="50" charset="0"/>
            </a:endParaRPr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8F5D4D0A-E42B-4FEA-80D9-7003B42C43C5}"/>
              </a:ext>
            </a:extLst>
          </p:cNvPr>
          <p:cNvSpPr txBox="1">
            <a:spLocks/>
          </p:cNvSpPr>
          <p:nvPr/>
        </p:nvSpPr>
        <p:spPr>
          <a:xfrm>
            <a:off x="496208" y="4856883"/>
            <a:ext cx="3036647" cy="5207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1400" dirty="0"/>
              <a:t>Annual added regional income 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1400" dirty="0"/>
              <a:t>(after stabilized)</a:t>
            </a:r>
          </a:p>
        </p:txBody>
      </p:sp>
      <p:grpSp>
        <p:nvGrpSpPr>
          <p:cNvPr id="24" name="Group 4">
            <a:extLst>
              <a:ext uri="{FF2B5EF4-FFF2-40B4-BE49-F238E27FC236}">
                <a16:creationId xmlns:a16="http://schemas.microsoft.com/office/drawing/2014/main" id="{B2158945-2821-43FC-8ABA-6A57A5373DD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98469" y="4293837"/>
            <a:ext cx="3032125" cy="593725"/>
            <a:chOff x="5" y="2088"/>
            <a:chExt cx="1910" cy="374"/>
          </a:xfrm>
        </p:grpSpPr>
        <p:sp>
          <p:nvSpPr>
            <p:cNvPr id="25" name="AutoShape 3">
              <a:extLst>
                <a:ext uri="{FF2B5EF4-FFF2-40B4-BE49-F238E27FC236}">
                  <a16:creationId xmlns:a16="http://schemas.microsoft.com/office/drawing/2014/main" id="{C2B002A4-322B-4D1E-814E-AFCFD79677FF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" y="2088"/>
              <a:ext cx="1910" cy="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" name="Rectangle 5">
              <a:extLst>
                <a:ext uri="{FF2B5EF4-FFF2-40B4-BE49-F238E27FC236}">
                  <a16:creationId xmlns:a16="http://schemas.microsoft.com/office/drawing/2014/main" id="{EB058D7B-319F-47AE-8EA2-CA406A260C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" y="2134"/>
              <a:ext cx="1273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8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Sailec" panose="00000500000000000000" pitchFamily="50" charset="0"/>
                </a:rPr>
                <a:t>$</a:t>
              </a:r>
              <a:r>
                <a:rPr lang="en-US" altLang="en-US" sz="2800" b="1" dirty="0">
                  <a:solidFill>
                    <a:srgbClr val="000000"/>
                  </a:solidFill>
                  <a:latin typeface="Sailec" panose="00000500000000000000" pitchFamily="50" charset="0"/>
                </a:rPr>
                <a:t>5.3</a:t>
              </a:r>
              <a:r>
                <a:rPr kumimoji="0" lang="en-US" altLang="en-US" sz="28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Sailec" panose="00000500000000000000" pitchFamily="50" charset="0"/>
                </a:rPr>
                <a:t> million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pic>
        <p:nvPicPr>
          <p:cNvPr id="32" name="Picture 31" descr="A picture containing drawing&#10;&#10;Description automatically generated">
            <a:extLst>
              <a:ext uri="{FF2B5EF4-FFF2-40B4-BE49-F238E27FC236}">
                <a16:creationId xmlns:a16="http://schemas.microsoft.com/office/drawing/2014/main" id="{C501E8EA-609B-43C9-B861-DD127BC1F3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68" y="131716"/>
            <a:ext cx="725105" cy="725105"/>
          </a:xfrm>
          <a:prstGeom prst="rect">
            <a:avLst/>
          </a:prstGeom>
        </p:spPr>
      </p:pic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EBF962C0-4AB2-4A04-ACDA-0870AAEA57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4"/>
          <a:stretch/>
        </p:blipFill>
        <p:spPr>
          <a:xfrm>
            <a:off x="3563210" y="2352449"/>
            <a:ext cx="5029200" cy="339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4034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7DEABA2-F096-462B-80A0-C25D90388B62}"/>
              </a:ext>
            </a:extLst>
          </p:cNvPr>
          <p:cNvGrpSpPr/>
          <p:nvPr/>
        </p:nvGrpSpPr>
        <p:grpSpPr>
          <a:xfrm>
            <a:off x="-1292" y="-1"/>
            <a:ext cx="9145292" cy="1425403"/>
            <a:chOff x="-1292" y="16263"/>
            <a:chExt cx="9145292" cy="954014"/>
          </a:xfrm>
          <a:solidFill>
            <a:srgbClr val="24572B"/>
          </a:solidFill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E3E051D-7E58-4F82-AD79-D4B11BE0FE2C}"/>
                </a:ext>
              </a:extLst>
            </p:cNvPr>
            <p:cNvSpPr/>
            <p:nvPr/>
          </p:nvSpPr>
          <p:spPr>
            <a:xfrm>
              <a:off x="-1292" y="16263"/>
              <a:ext cx="9145292" cy="6370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ailec" pitchFamily="2" charset="77"/>
              </a:endParaRPr>
            </a:p>
          </p:txBody>
        </p:sp>
        <p:sp>
          <p:nvSpPr>
            <p:cNvPr id="6" name="Triangle 5">
              <a:extLst>
                <a:ext uri="{FF2B5EF4-FFF2-40B4-BE49-F238E27FC236}">
                  <a16:creationId xmlns:a16="http://schemas.microsoft.com/office/drawing/2014/main" id="{0954DC50-2B08-4488-B317-CB1D776CA0B1}"/>
                </a:ext>
              </a:extLst>
            </p:cNvPr>
            <p:cNvSpPr/>
            <p:nvPr/>
          </p:nvSpPr>
          <p:spPr>
            <a:xfrm rot="10800000">
              <a:off x="259076" y="648127"/>
              <a:ext cx="1014891" cy="32215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Sailec" pitchFamily="2" charset="77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C57BFF91-2C85-495E-BC33-E332204ABB93}"/>
              </a:ext>
            </a:extLst>
          </p:cNvPr>
          <p:cNvSpPr/>
          <p:nvPr/>
        </p:nvSpPr>
        <p:spPr>
          <a:xfrm>
            <a:off x="1300726" y="1126062"/>
            <a:ext cx="70755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000000"/>
                </a:solidFill>
                <a:latin typeface="Sailec" pitchFamily="2" charset="77"/>
                <a:cs typeface="Century Gothic"/>
              </a:rPr>
              <a:t>Relocated and retained student spending + ripple effects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66E2B98F-2C63-4F70-9957-CB4F4860E7CB}"/>
              </a:ext>
            </a:extLst>
          </p:cNvPr>
          <p:cNvSpPr txBox="1">
            <a:spLocks/>
          </p:cNvSpPr>
          <p:nvPr/>
        </p:nvSpPr>
        <p:spPr>
          <a:xfrm>
            <a:off x="1288871" y="123750"/>
            <a:ext cx="7855129" cy="3609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2000" dirty="0">
                <a:solidFill>
                  <a:schemeClr val="bg1"/>
                </a:solidFill>
                <a:latin typeface="Sailec Black" pitchFamily="2" charset="77"/>
              </a:rPr>
              <a:t>LONG-RUN STUDENT SPENDING IMPACT</a:t>
            </a:r>
            <a:endParaRPr kumimoji="0" lang="en-US" sz="2000" u="sng" strike="noStrike" kern="12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ailec Black" pitchFamily="2" charset="77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0431F56-5230-4DEA-B5CB-5668A8ECCF85}"/>
              </a:ext>
            </a:extLst>
          </p:cNvPr>
          <p:cNvSpPr/>
          <p:nvPr/>
        </p:nvSpPr>
        <p:spPr>
          <a:xfrm>
            <a:off x="-6372" y="6395691"/>
            <a:ext cx="9145292" cy="486121"/>
          </a:xfrm>
          <a:prstGeom prst="rect">
            <a:avLst/>
          </a:prstGeom>
          <a:solidFill>
            <a:srgbClr val="EFF0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ailec" pitchFamily="2" charset="77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246438A-FF6B-4DD0-BB59-5B4B6011DFAE}"/>
              </a:ext>
            </a:extLst>
          </p:cNvPr>
          <p:cNvSpPr/>
          <p:nvPr/>
        </p:nvSpPr>
        <p:spPr>
          <a:xfrm>
            <a:off x="381000" y="6379818"/>
            <a:ext cx="5943600" cy="48612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r>
              <a:rPr lang="en-US" sz="1000" dirty="0">
                <a:solidFill>
                  <a:srgbClr val="000000"/>
                </a:solidFill>
                <a:latin typeface="Sailec" pitchFamily="2" charset="77"/>
                <a:cs typeface="Century Gothic"/>
              </a:rPr>
              <a:t>All results measured in income, not sales. Results are net of counterfactual scenarios.</a:t>
            </a:r>
          </a:p>
        </p:txBody>
      </p:sp>
      <p:sp>
        <p:nvSpPr>
          <p:cNvPr id="45" name="Content Placeholder 3">
            <a:extLst>
              <a:ext uri="{FF2B5EF4-FFF2-40B4-BE49-F238E27FC236}">
                <a16:creationId xmlns:a16="http://schemas.microsoft.com/office/drawing/2014/main" id="{23AD70EC-9CE2-45E9-B295-238600CE2EEE}"/>
              </a:ext>
            </a:extLst>
          </p:cNvPr>
          <p:cNvSpPr txBox="1">
            <a:spLocks/>
          </p:cNvSpPr>
          <p:nvPr/>
        </p:nvSpPr>
        <p:spPr>
          <a:xfrm>
            <a:off x="391265" y="3198758"/>
            <a:ext cx="3036647" cy="5207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1400" dirty="0"/>
              <a:t>Total added regional income</a:t>
            </a:r>
          </a:p>
        </p:txBody>
      </p:sp>
      <p:grpSp>
        <p:nvGrpSpPr>
          <p:cNvPr id="26" name="Group 4">
            <a:extLst>
              <a:ext uri="{FF2B5EF4-FFF2-40B4-BE49-F238E27FC236}">
                <a16:creationId xmlns:a16="http://schemas.microsoft.com/office/drawing/2014/main" id="{B967DB07-48F0-4505-BCE4-4E94F720ABC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93526" y="2635712"/>
            <a:ext cx="3032125" cy="593725"/>
            <a:chOff x="5" y="2088"/>
            <a:chExt cx="1910" cy="374"/>
          </a:xfrm>
        </p:grpSpPr>
        <p:sp>
          <p:nvSpPr>
            <p:cNvPr id="27" name="AutoShape 3">
              <a:extLst>
                <a:ext uri="{FF2B5EF4-FFF2-40B4-BE49-F238E27FC236}">
                  <a16:creationId xmlns:a16="http://schemas.microsoft.com/office/drawing/2014/main" id="{E22BCE8F-CE7A-4CD8-AA21-965D98276A12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" y="2088"/>
              <a:ext cx="1910" cy="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Rectangle 5">
              <a:extLst>
                <a:ext uri="{FF2B5EF4-FFF2-40B4-BE49-F238E27FC236}">
                  <a16:creationId xmlns:a16="http://schemas.microsoft.com/office/drawing/2014/main" id="{2AE9193D-83ED-4D52-88EA-BFBE941EDC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" y="2162"/>
              <a:ext cx="1176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8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Sailec" panose="00000500000000000000" pitchFamily="50" charset="0"/>
                </a:rPr>
                <a:t>$15 million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69" name="Content Placeholder 3">
            <a:extLst>
              <a:ext uri="{FF2B5EF4-FFF2-40B4-BE49-F238E27FC236}">
                <a16:creationId xmlns:a16="http://schemas.microsoft.com/office/drawing/2014/main" id="{C9D1AD52-3755-45E8-BAE3-AFEFD1B2C41E}"/>
              </a:ext>
            </a:extLst>
          </p:cNvPr>
          <p:cNvSpPr txBox="1">
            <a:spLocks/>
          </p:cNvSpPr>
          <p:nvPr/>
        </p:nvSpPr>
        <p:spPr>
          <a:xfrm>
            <a:off x="3592982" y="2115505"/>
            <a:ext cx="5029200" cy="5207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  <a:defRPr/>
            </a:pPr>
            <a:r>
              <a:rPr lang="en-US" sz="1200" dirty="0"/>
              <a:t>Long-run student spending impacts by year, undiscounted</a:t>
            </a:r>
          </a:p>
        </p:txBody>
      </p:sp>
      <p:sp>
        <p:nvSpPr>
          <p:cNvPr id="70" name="Content Placeholder 3">
            <a:extLst>
              <a:ext uri="{FF2B5EF4-FFF2-40B4-BE49-F238E27FC236}">
                <a16:creationId xmlns:a16="http://schemas.microsoft.com/office/drawing/2014/main" id="{BE940776-D5EA-4276-A4D9-9A976ADBE7BA}"/>
              </a:ext>
            </a:extLst>
          </p:cNvPr>
          <p:cNvSpPr txBox="1">
            <a:spLocks/>
          </p:cNvSpPr>
          <p:nvPr/>
        </p:nvSpPr>
        <p:spPr>
          <a:xfrm>
            <a:off x="1367453" y="567852"/>
            <a:ext cx="2182421" cy="3609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400" dirty="0">
                <a:solidFill>
                  <a:schemeClr val="bg1"/>
                </a:solidFill>
                <a:latin typeface="Sailec" panose="00000500000000000000" pitchFamily="50" charset="0"/>
              </a:rPr>
              <a:t>FY 2022 – FY 2032</a:t>
            </a:r>
            <a:endParaRPr kumimoji="0" lang="en-US" sz="1400" u="sng" strike="noStrike" kern="12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ailec" panose="00000500000000000000" pitchFamily="50" charset="0"/>
            </a:endParaRPr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8F5D4D0A-E42B-4FEA-80D9-7003B42C43C5}"/>
              </a:ext>
            </a:extLst>
          </p:cNvPr>
          <p:cNvSpPr txBox="1">
            <a:spLocks/>
          </p:cNvSpPr>
          <p:nvPr/>
        </p:nvSpPr>
        <p:spPr>
          <a:xfrm>
            <a:off x="345896" y="4856883"/>
            <a:ext cx="3036647" cy="5207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b="0" i="0" kern="1200">
                <a:solidFill>
                  <a:schemeClr val="tx1"/>
                </a:solidFill>
                <a:latin typeface="Sailec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1400" dirty="0"/>
              <a:t>Annual added regional income 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1400" dirty="0"/>
              <a:t>(after stabilized)</a:t>
            </a:r>
          </a:p>
        </p:txBody>
      </p:sp>
      <p:grpSp>
        <p:nvGrpSpPr>
          <p:cNvPr id="24" name="Group 4">
            <a:extLst>
              <a:ext uri="{FF2B5EF4-FFF2-40B4-BE49-F238E27FC236}">
                <a16:creationId xmlns:a16="http://schemas.microsoft.com/office/drawing/2014/main" id="{B2158945-2821-43FC-8ABA-6A57A5373DD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48157" y="4293837"/>
            <a:ext cx="3032125" cy="593725"/>
            <a:chOff x="5" y="2088"/>
            <a:chExt cx="1910" cy="374"/>
          </a:xfrm>
        </p:grpSpPr>
        <p:sp>
          <p:nvSpPr>
            <p:cNvPr id="25" name="AutoShape 3">
              <a:extLst>
                <a:ext uri="{FF2B5EF4-FFF2-40B4-BE49-F238E27FC236}">
                  <a16:creationId xmlns:a16="http://schemas.microsoft.com/office/drawing/2014/main" id="{C2B002A4-322B-4D1E-814E-AFCFD79677FF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" y="2088"/>
              <a:ext cx="1910" cy="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" name="Rectangle 5">
              <a:extLst>
                <a:ext uri="{FF2B5EF4-FFF2-40B4-BE49-F238E27FC236}">
                  <a16:creationId xmlns:a16="http://schemas.microsoft.com/office/drawing/2014/main" id="{EB058D7B-319F-47AE-8EA2-CA406A260C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" y="2117"/>
              <a:ext cx="1272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8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Sailec" panose="00000500000000000000" pitchFamily="50" charset="0"/>
                </a:rPr>
                <a:t>$3.3 million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pic>
        <p:nvPicPr>
          <p:cNvPr id="28" name="Picture 27" descr="A picture containing light, drawing&#10;&#10;Description automatically generated">
            <a:extLst>
              <a:ext uri="{FF2B5EF4-FFF2-40B4-BE49-F238E27FC236}">
                <a16:creationId xmlns:a16="http://schemas.microsoft.com/office/drawing/2014/main" id="{DF64FF8B-06FC-48C3-8BF4-568BEDC6F0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96" y="91627"/>
            <a:ext cx="809050" cy="809050"/>
          </a:xfrm>
          <a:prstGeom prst="rect">
            <a:avLst/>
          </a:prstGeom>
        </p:spPr>
      </p:pic>
      <p:pic>
        <p:nvPicPr>
          <p:cNvPr id="7" name="Picture 6" descr="Chart, histogram&#10;&#10;Description automatically generated">
            <a:extLst>
              <a:ext uri="{FF2B5EF4-FFF2-40B4-BE49-F238E27FC236}">
                <a16:creationId xmlns:a16="http://schemas.microsoft.com/office/drawing/2014/main" id="{C6A498C4-C414-4310-AFA3-6537C29265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4"/>
          <a:stretch/>
        </p:blipFill>
        <p:spPr>
          <a:xfrm>
            <a:off x="3549874" y="2352449"/>
            <a:ext cx="5029200" cy="339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4944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1087</TotalTime>
  <Words>805</Words>
  <Application>Microsoft Office PowerPoint</Application>
  <PresentationFormat>On-screen Show (4:3)</PresentationFormat>
  <Paragraphs>138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Sailec Black</vt:lpstr>
      <vt:lpstr>Sailec Thin</vt:lpstr>
      <vt:lpstr>Sailec Medium</vt:lpstr>
      <vt:lpstr>Sailec</vt:lpstr>
      <vt:lpstr>Calibri</vt:lpstr>
      <vt:lpstr>Calibri Light</vt:lpstr>
      <vt:lpstr>Sailec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Susan Hackett</dc:creator>
  <cp:lastModifiedBy>Kyla Mallory</cp:lastModifiedBy>
  <cp:revision>160</cp:revision>
  <dcterms:created xsi:type="dcterms:W3CDTF">2018-12-03T06:01:17Z</dcterms:created>
  <dcterms:modified xsi:type="dcterms:W3CDTF">2020-12-20T06:42:02Z</dcterms:modified>
</cp:coreProperties>
</file>