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3" r:id="rId2"/>
    <p:sldId id="309" r:id="rId3"/>
    <p:sldId id="259" r:id="rId4"/>
    <p:sldId id="302" r:id="rId5"/>
    <p:sldId id="275" r:id="rId6"/>
    <p:sldId id="310" r:id="rId7"/>
    <p:sldId id="304" r:id="rId8"/>
    <p:sldId id="305" r:id="rId9"/>
    <p:sldId id="276" r:id="rId10"/>
    <p:sldId id="311" r:id="rId11"/>
    <p:sldId id="308" r:id="rId12"/>
    <p:sldId id="296" r:id="rId13"/>
    <p:sldId id="313" r:id="rId14"/>
    <p:sldId id="314" r:id="rId15"/>
    <p:sldId id="280" r:id="rId16"/>
    <p:sldId id="281" r:id="rId17"/>
    <p:sldId id="283" r:id="rId18"/>
    <p:sldId id="282" r:id="rId19"/>
    <p:sldId id="286" r:id="rId20"/>
    <p:sldId id="306" r:id="rId21"/>
    <p:sldId id="284" r:id="rId22"/>
    <p:sldId id="307" r:id="rId23"/>
    <p:sldId id="285" r:id="rId24"/>
    <p:sldId id="312" r:id="rId25"/>
    <p:sldId id="298" r:id="rId26"/>
    <p:sldId id="288" r:id="rId27"/>
    <p:sldId id="299" r:id="rId28"/>
    <p:sldId id="300" r:id="rId29"/>
    <p:sldId id="303" r:id="rId30"/>
    <p:sldId id="316"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initials="C" lastIdx="1" clrIdx="0">
    <p:extLst>
      <p:ext uri="{19B8F6BF-5375-455C-9EA6-DF929625EA0E}">
        <p15:presenceInfo xmlns:p15="http://schemas.microsoft.com/office/powerpoint/2012/main" userId="Ch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4DB"/>
    <a:srgbClr val="00498C"/>
    <a:srgbClr val="67D8F3"/>
    <a:srgbClr val="976AF0"/>
    <a:srgbClr val="3971A5"/>
    <a:srgbClr val="85D1F4"/>
    <a:srgbClr val="8CD6F7"/>
    <a:srgbClr val="1376B3"/>
    <a:srgbClr val="84D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2302"/>
  </p:normalViewPr>
  <p:slideViewPr>
    <p:cSldViewPr snapToGrid="0">
      <p:cViewPr varScale="1">
        <p:scale>
          <a:sx n="103" d="100"/>
          <a:sy n="103" d="100"/>
        </p:scale>
        <p:origin x="11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97673-A8A4-5044-AB78-4468684016FD}"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F9515-0E0E-D748-BFAB-33F4B084A59C}" type="slidenum">
              <a:rPr lang="en-US" smtClean="0"/>
              <a:t>‹#›</a:t>
            </a:fld>
            <a:endParaRPr lang="en-US"/>
          </a:p>
        </p:txBody>
      </p:sp>
    </p:spTree>
    <p:extLst>
      <p:ext uri="{BB962C8B-B14F-4D97-AF65-F5344CB8AC3E}">
        <p14:creationId xmlns:p14="http://schemas.microsoft.com/office/powerpoint/2010/main" val="224012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a:t>
            </a:fld>
            <a:endParaRPr lang="en-US"/>
          </a:p>
        </p:txBody>
      </p:sp>
    </p:spTree>
    <p:extLst>
      <p:ext uri="{BB962C8B-B14F-4D97-AF65-F5344CB8AC3E}">
        <p14:creationId xmlns:p14="http://schemas.microsoft.com/office/powerpoint/2010/main" val="92760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of Balance Sheet.  </a:t>
            </a:r>
          </a:p>
        </p:txBody>
      </p:sp>
      <p:sp>
        <p:nvSpPr>
          <p:cNvPr id="4" name="Slide Number Placeholder 3"/>
          <p:cNvSpPr>
            <a:spLocks noGrp="1"/>
          </p:cNvSpPr>
          <p:nvPr>
            <p:ph type="sldNum" sz="quarter" idx="5"/>
          </p:nvPr>
        </p:nvSpPr>
        <p:spPr/>
        <p:txBody>
          <a:bodyPr/>
          <a:lstStyle/>
          <a:p>
            <a:fld id="{E66F9515-0E0E-D748-BFAB-33F4B084A59C}" type="slidenum">
              <a:rPr lang="en-US" smtClean="0"/>
              <a:t>15</a:t>
            </a:fld>
            <a:endParaRPr lang="en-US"/>
          </a:p>
        </p:txBody>
      </p:sp>
    </p:spTree>
    <p:extLst>
      <p:ext uri="{BB962C8B-B14F-4D97-AF65-F5344CB8AC3E}">
        <p14:creationId xmlns:p14="http://schemas.microsoft.com/office/powerpoint/2010/main" val="184427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 of Fully Funded;- ~65%-75% Very adequate; 25% or less, high exposure to special assessment; Show Shaker Reserve Study</a:t>
            </a:r>
          </a:p>
          <a:p>
            <a:endParaRPr lang="en-US" dirty="0"/>
          </a:p>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16</a:t>
            </a:fld>
            <a:endParaRPr lang="en-US"/>
          </a:p>
        </p:txBody>
      </p:sp>
    </p:spTree>
    <p:extLst>
      <p:ext uri="{BB962C8B-B14F-4D97-AF65-F5344CB8AC3E}">
        <p14:creationId xmlns:p14="http://schemas.microsoft.com/office/powerpoint/2010/main" val="380258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17</a:t>
            </a:fld>
            <a:endParaRPr lang="en-US"/>
          </a:p>
        </p:txBody>
      </p:sp>
    </p:spTree>
    <p:extLst>
      <p:ext uri="{BB962C8B-B14F-4D97-AF65-F5344CB8AC3E}">
        <p14:creationId xmlns:p14="http://schemas.microsoft.com/office/powerpoint/2010/main" val="2602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18</a:t>
            </a:fld>
            <a:endParaRPr lang="en-US"/>
          </a:p>
        </p:txBody>
      </p:sp>
    </p:spTree>
    <p:extLst>
      <p:ext uri="{BB962C8B-B14F-4D97-AF65-F5344CB8AC3E}">
        <p14:creationId xmlns:p14="http://schemas.microsoft.com/office/powerpoint/2010/main" val="402272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19</a:t>
            </a:fld>
            <a:endParaRPr lang="en-US"/>
          </a:p>
        </p:txBody>
      </p:sp>
    </p:spTree>
    <p:extLst>
      <p:ext uri="{BB962C8B-B14F-4D97-AF65-F5344CB8AC3E}">
        <p14:creationId xmlns:p14="http://schemas.microsoft.com/office/powerpoint/2010/main" val="120855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20</a:t>
            </a:fld>
            <a:endParaRPr lang="en-US"/>
          </a:p>
        </p:txBody>
      </p:sp>
    </p:spTree>
    <p:extLst>
      <p:ext uri="{BB962C8B-B14F-4D97-AF65-F5344CB8AC3E}">
        <p14:creationId xmlns:p14="http://schemas.microsoft.com/office/powerpoint/2010/main" val="268969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21</a:t>
            </a:fld>
            <a:endParaRPr lang="en-US"/>
          </a:p>
        </p:txBody>
      </p:sp>
    </p:spTree>
    <p:extLst>
      <p:ext uri="{BB962C8B-B14F-4D97-AF65-F5344CB8AC3E}">
        <p14:creationId xmlns:p14="http://schemas.microsoft.com/office/powerpoint/2010/main" val="210668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is not leading a convoy which travels at the pace of the slowest vehicle.</a:t>
            </a:r>
          </a:p>
        </p:txBody>
      </p:sp>
      <p:sp>
        <p:nvSpPr>
          <p:cNvPr id="4" name="Slide Number Placeholder 3"/>
          <p:cNvSpPr>
            <a:spLocks noGrp="1"/>
          </p:cNvSpPr>
          <p:nvPr>
            <p:ph type="sldNum" sz="quarter" idx="5"/>
          </p:nvPr>
        </p:nvSpPr>
        <p:spPr/>
        <p:txBody>
          <a:bodyPr/>
          <a:lstStyle/>
          <a:p>
            <a:fld id="{E66F9515-0E0E-D748-BFAB-33F4B084A59C}" type="slidenum">
              <a:rPr lang="en-US" smtClean="0"/>
              <a:t>22</a:t>
            </a:fld>
            <a:endParaRPr lang="en-US"/>
          </a:p>
        </p:txBody>
      </p:sp>
    </p:spTree>
    <p:extLst>
      <p:ext uri="{BB962C8B-B14F-4D97-AF65-F5344CB8AC3E}">
        <p14:creationId xmlns:p14="http://schemas.microsoft.com/office/powerpoint/2010/main" val="15730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is not leading a convoy which travels at the pace of the slowest vehicle.</a:t>
            </a:r>
          </a:p>
        </p:txBody>
      </p:sp>
      <p:sp>
        <p:nvSpPr>
          <p:cNvPr id="4" name="Slide Number Placeholder 3"/>
          <p:cNvSpPr>
            <a:spLocks noGrp="1"/>
          </p:cNvSpPr>
          <p:nvPr>
            <p:ph type="sldNum" sz="quarter" idx="5"/>
          </p:nvPr>
        </p:nvSpPr>
        <p:spPr/>
        <p:txBody>
          <a:bodyPr/>
          <a:lstStyle/>
          <a:p>
            <a:fld id="{E66F9515-0E0E-D748-BFAB-33F4B084A59C}" type="slidenum">
              <a:rPr lang="en-US" smtClean="0"/>
              <a:t>23</a:t>
            </a:fld>
            <a:endParaRPr lang="en-US"/>
          </a:p>
        </p:txBody>
      </p:sp>
    </p:spTree>
    <p:extLst>
      <p:ext uri="{BB962C8B-B14F-4D97-AF65-F5344CB8AC3E}">
        <p14:creationId xmlns:p14="http://schemas.microsoft.com/office/powerpoint/2010/main" val="104353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bids on mower likely will cost more to develop than any gain on pricing. </a:t>
            </a:r>
          </a:p>
          <a:p>
            <a:r>
              <a:rPr lang="en-US" dirty="0"/>
              <a:t>Working with bids will help to promote ideas about a given project and assist with scope definition. Good, loyal contractors that are fair and provide excellent service are ones we want to keep!</a:t>
            </a:r>
          </a:p>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26</a:t>
            </a:fld>
            <a:endParaRPr lang="en-US"/>
          </a:p>
        </p:txBody>
      </p:sp>
    </p:spTree>
    <p:extLst>
      <p:ext uri="{BB962C8B-B14F-4D97-AF65-F5344CB8AC3E}">
        <p14:creationId xmlns:p14="http://schemas.microsoft.com/office/powerpoint/2010/main" val="306430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Board members, as individuals can’t engage any vendor or management actions without Board Agreement;  Board President has no more authority than a “member at large”; That said, there should be a collaborative relationship with vendors/management in particular where all parties are working together for the common good. Engagement of the “Agent” during BOD meetings and during projects to discuss progress and get BOD input</a:t>
            </a:r>
          </a:p>
          <a:p>
            <a:r>
              <a:rPr lang="en-US" dirty="0"/>
              <a:t>Avoidable legal includes a focus on transparency.</a:t>
            </a:r>
          </a:p>
        </p:txBody>
      </p:sp>
      <p:sp>
        <p:nvSpPr>
          <p:cNvPr id="4" name="Slide Number Placeholder 3"/>
          <p:cNvSpPr>
            <a:spLocks noGrp="1"/>
          </p:cNvSpPr>
          <p:nvPr>
            <p:ph type="sldNum" sz="quarter" idx="5"/>
          </p:nvPr>
        </p:nvSpPr>
        <p:spPr/>
        <p:txBody>
          <a:bodyPr/>
          <a:lstStyle/>
          <a:p>
            <a:fld id="{E66F9515-0E0E-D748-BFAB-33F4B084A59C}" type="slidenum">
              <a:rPr lang="en-US" smtClean="0"/>
              <a:t>3</a:t>
            </a:fld>
            <a:endParaRPr lang="en-US"/>
          </a:p>
        </p:txBody>
      </p:sp>
    </p:spTree>
    <p:extLst>
      <p:ext uri="{BB962C8B-B14F-4D97-AF65-F5344CB8AC3E}">
        <p14:creationId xmlns:p14="http://schemas.microsoft.com/office/powerpoint/2010/main" val="361019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is generally effected by historical data, committees (landscape), management company and BOD input.</a:t>
            </a:r>
          </a:p>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27</a:t>
            </a:fld>
            <a:endParaRPr lang="en-US"/>
          </a:p>
        </p:txBody>
      </p:sp>
    </p:spTree>
    <p:extLst>
      <p:ext uri="{BB962C8B-B14F-4D97-AF65-F5344CB8AC3E}">
        <p14:creationId xmlns:p14="http://schemas.microsoft.com/office/powerpoint/2010/main" val="278206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to add a slide to differentiate them?</a:t>
            </a:r>
          </a:p>
        </p:txBody>
      </p:sp>
      <p:sp>
        <p:nvSpPr>
          <p:cNvPr id="4" name="Slide Number Placeholder 3"/>
          <p:cNvSpPr>
            <a:spLocks noGrp="1"/>
          </p:cNvSpPr>
          <p:nvPr>
            <p:ph type="sldNum" sz="quarter" idx="5"/>
          </p:nvPr>
        </p:nvSpPr>
        <p:spPr/>
        <p:txBody>
          <a:bodyPr/>
          <a:lstStyle/>
          <a:p>
            <a:fld id="{E66F9515-0E0E-D748-BFAB-33F4B084A59C}" type="slidenum">
              <a:rPr lang="en-US" smtClean="0"/>
              <a:t>29</a:t>
            </a:fld>
            <a:endParaRPr lang="en-US"/>
          </a:p>
        </p:txBody>
      </p:sp>
    </p:spTree>
    <p:extLst>
      <p:ext uri="{BB962C8B-B14F-4D97-AF65-F5344CB8AC3E}">
        <p14:creationId xmlns:p14="http://schemas.microsoft.com/office/powerpoint/2010/main" val="10715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Board members, as individuals can’t engage any vendor or management actions without Board Agreement;  Board President has no more authority than a “member at large”; That said, there should be a collaborative relationship with vendors/management in particular where all parties are working together for the common good. Engagement of the “Agent” during BOD meetings and during projects to discuss progress and get BOD input</a:t>
            </a:r>
          </a:p>
          <a:p>
            <a:r>
              <a:rPr lang="en-US" dirty="0"/>
              <a:t>Avoidable legal includes a focus on transparency.</a:t>
            </a:r>
          </a:p>
        </p:txBody>
      </p:sp>
      <p:sp>
        <p:nvSpPr>
          <p:cNvPr id="4" name="Slide Number Placeholder 3"/>
          <p:cNvSpPr>
            <a:spLocks noGrp="1"/>
          </p:cNvSpPr>
          <p:nvPr>
            <p:ph type="sldNum" sz="quarter" idx="5"/>
          </p:nvPr>
        </p:nvSpPr>
        <p:spPr/>
        <p:txBody>
          <a:bodyPr/>
          <a:lstStyle/>
          <a:p>
            <a:fld id="{E66F9515-0E0E-D748-BFAB-33F4B084A59C}" type="slidenum">
              <a:rPr lang="en-US" smtClean="0"/>
              <a:t>4</a:t>
            </a:fld>
            <a:endParaRPr lang="en-US"/>
          </a:p>
        </p:txBody>
      </p:sp>
    </p:spTree>
    <p:extLst>
      <p:ext uri="{BB962C8B-B14F-4D97-AF65-F5344CB8AC3E}">
        <p14:creationId xmlns:p14="http://schemas.microsoft.com/office/powerpoint/2010/main" val="144725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Balance Sheet in the packet;  Highlight Balance Sheet reflect a ”Point in Time” of Association's assets and liabilities; Balance Reserve liquidity when planning for CD investments</a:t>
            </a:r>
          </a:p>
          <a:p>
            <a:endParaRPr lang="en-US" dirty="0"/>
          </a:p>
          <a:p>
            <a:r>
              <a:rPr lang="en-US" dirty="0"/>
              <a:t> </a:t>
            </a:r>
          </a:p>
        </p:txBody>
      </p:sp>
      <p:sp>
        <p:nvSpPr>
          <p:cNvPr id="4" name="Slide Number Placeholder 3"/>
          <p:cNvSpPr>
            <a:spLocks noGrp="1"/>
          </p:cNvSpPr>
          <p:nvPr>
            <p:ph type="sldNum" sz="quarter" idx="5"/>
          </p:nvPr>
        </p:nvSpPr>
        <p:spPr/>
        <p:txBody>
          <a:bodyPr/>
          <a:lstStyle/>
          <a:p>
            <a:fld id="{E66F9515-0E0E-D748-BFAB-33F4B084A59C}" type="slidenum">
              <a:rPr lang="en-US" smtClean="0"/>
              <a:t>5</a:t>
            </a:fld>
            <a:endParaRPr lang="en-US"/>
          </a:p>
        </p:txBody>
      </p:sp>
    </p:spTree>
    <p:extLst>
      <p:ext uri="{BB962C8B-B14F-4D97-AF65-F5344CB8AC3E}">
        <p14:creationId xmlns:p14="http://schemas.microsoft.com/office/powerpoint/2010/main" val="406231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Balance Sheet in the packet;  Highlight Balance Sheet reflect a ”Point in Time” of Association's assets and liabilities; Balance Reserve liquidity when planning for CD investments</a:t>
            </a:r>
          </a:p>
          <a:p>
            <a:endParaRPr lang="en-US" dirty="0"/>
          </a:p>
          <a:p>
            <a:r>
              <a:rPr lang="en-US" dirty="0"/>
              <a:t> </a:t>
            </a:r>
          </a:p>
        </p:txBody>
      </p:sp>
      <p:sp>
        <p:nvSpPr>
          <p:cNvPr id="4" name="Slide Number Placeholder 3"/>
          <p:cNvSpPr>
            <a:spLocks noGrp="1"/>
          </p:cNvSpPr>
          <p:nvPr>
            <p:ph type="sldNum" sz="quarter" idx="5"/>
          </p:nvPr>
        </p:nvSpPr>
        <p:spPr/>
        <p:txBody>
          <a:bodyPr/>
          <a:lstStyle/>
          <a:p>
            <a:fld id="{E66F9515-0E0E-D748-BFAB-33F4B084A59C}" type="slidenum">
              <a:rPr lang="en-US" smtClean="0"/>
              <a:t>7</a:t>
            </a:fld>
            <a:endParaRPr lang="en-US"/>
          </a:p>
        </p:txBody>
      </p:sp>
    </p:spTree>
    <p:extLst>
      <p:ext uri="{BB962C8B-B14F-4D97-AF65-F5344CB8AC3E}">
        <p14:creationId xmlns:p14="http://schemas.microsoft.com/office/powerpoint/2010/main" val="420285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Balance Sheet in the packet;  Highlight Balance Sheet reflect a ”Point in Time” of Association's assets and liabilities; Balance Reserve liquidity when planning for CD investments</a:t>
            </a:r>
          </a:p>
          <a:p>
            <a:endParaRPr lang="en-US" dirty="0"/>
          </a:p>
          <a:p>
            <a:r>
              <a:rPr lang="en-US" dirty="0"/>
              <a:t> </a:t>
            </a:r>
          </a:p>
        </p:txBody>
      </p:sp>
      <p:sp>
        <p:nvSpPr>
          <p:cNvPr id="4" name="Slide Number Placeholder 3"/>
          <p:cNvSpPr>
            <a:spLocks noGrp="1"/>
          </p:cNvSpPr>
          <p:nvPr>
            <p:ph type="sldNum" sz="quarter" idx="5"/>
          </p:nvPr>
        </p:nvSpPr>
        <p:spPr/>
        <p:txBody>
          <a:bodyPr/>
          <a:lstStyle/>
          <a:p>
            <a:fld id="{E66F9515-0E0E-D748-BFAB-33F4B084A59C}" type="slidenum">
              <a:rPr lang="en-US" smtClean="0"/>
              <a:t>8</a:t>
            </a:fld>
            <a:endParaRPr lang="en-US"/>
          </a:p>
        </p:txBody>
      </p:sp>
    </p:spTree>
    <p:extLst>
      <p:ext uri="{BB962C8B-B14F-4D97-AF65-F5344CB8AC3E}">
        <p14:creationId xmlns:p14="http://schemas.microsoft.com/office/powerpoint/2010/main" val="132622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edited the text in gold to be clear – pls review it</a:t>
            </a:r>
          </a:p>
        </p:txBody>
      </p:sp>
      <p:sp>
        <p:nvSpPr>
          <p:cNvPr id="4" name="Slide Number Placeholder 3"/>
          <p:cNvSpPr>
            <a:spLocks noGrp="1"/>
          </p:cNvSpPr>
          <p:nvPr>
            <p:ph type="sldNum" sz="quarter" idx="5"/>
          </p:nvPr>
        </p:nvSpPr>
        <p:spPr/>
        <p:txBody>
          <a:bodyPr/>
          <a:lstStyle/>
          <a:p>
            <a:fld id="{E66F9515-0E0E-D748-BFAB-33F4B084A59C}" type="slidenum">
              <a:rPr lang="en-US" smtClean="0"/>
              <a:t>9</a:t>
            </a:fld>
            <a:endParaRPr lang="en-US"/>
          </a:p>
        </p:txBody>
      </p:sp>
    </p:spTree>
    <p:extLst>
      <p:ext uri="{BB962C8B-B14F-4D97-AF65-F5344CB8AC3E}">
        <p14:creationId xmlns:p14="http://schemas.microsoft.com/office/powerpoint/2010/main" val="112543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F9515-0E0E-D748-BFAB-33F4B084A59C}" type="slidenum">
              <a:rPr lang="en-US" smtClean="0"/>
              <a:t>11</a:t>
            </a:fld>
            <a:endParaRPr lang="en-US"/>
          </a:p>
        </p:txBody>
      </p:sp>
    </p:spTree>
    <p:extLst>
      <p:ext uri="{BB962C8B-B14F-4D97-AF65-F5344CB8AC3E}">
        <p14:creationId xmlns:p14="http://schemas.microsoft.com/office/powerpoint/2010/main" val="205979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illustration  for Income Statement </a:t>
            </a:r>
          </a:p>
        </p:txBody>
      </p:sp>
      <p:sp>
        <p:nvSpPr>
          <p:cNvPr id="4" name="Slide Number Placeholder 3"/>
          <p:cNvSpPr>
            <a:spLocks noGrp="1"/>
          </p:cNvSpPr>
          <p:nvPr>
            <p:ph type="sldNum" sz="quarter" idx="5"/>
          </p:nvPr>
        </p:nvSpPr>
        <p:spPr/>
        <p:txBody>
          <a:bodyPr/>
          <a:lstStyle/>
          <a:p>
            <a:fld id="{E66F9515-0E0E-D748-BFAB-33F4B084A59C}" type="slidenum">
              <a:rPr lang="en-US" smtClean="0"/>
              <a:t>12</a:t>
            </a:fld>
            <a:endParaRPr lang="en-US"/>
          </a:p>
        </p:txBody>
      </p:sp>
    </p:spTree>
    <p:extLst>
      <p:ext uri="{BB962C8B-B14F-4D97-AF65-F5344CB8AC3E}">
        <p14:creationId xmlns:p14="http://schemas.microsoft.com/office/powerpoint/2010/main" val="170502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3DC0-9FA5-FAE9-6548-9DD68C841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148A8-1499-91AA-534B-D1577CDF6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C0E128-D23A-FDFD-F6F3-5F8CD20DE96A}"/>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C82C57CA-28C4-1601-9CE7-0899D7363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D209C-0A0E-4516-3628-4E58491FD767}"/>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271007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1189-7033-0F33-6EC9-955DA0D29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C0857F-8DF9-58E8-1A90-3810F9CA6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2DA9E-51E4-8465-14C4-E1AE36B8B76F}"/>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BA36A77B-F447-54BA-B253-94EBF360B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BADBC-1637-C119-CDF1-97CBB3C76EA4}"/>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38657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16829-20DD-1E75-63CF-DD7A744253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54353B-81C6-7224-4275-78654296B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13E05-B10D-F7E4-C7E5-011DC144D8AD}"/>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468C248B-BCEE-DFF6-5E0D-D86B5204C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6D112-A3E8-9A7F-0530-16CD91514FEC}"/>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429324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FD06-30C7-C147-0C32-D58FE66E2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04283-BF0D-1A57-E05E-9CC378215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CA1F2-6CB1-EDE2-1538-F915A22039FC}"/>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58885072-00D8-6B76-4306-D5C4CBCA5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2D86E-05F3-C887-27E3-72FECCFCE7DC}"/>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52640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4FF5-56E1-8C10-21ED-D599F503F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536CEE-8740-C134-754C-DE8192387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0A5F1-F317-D0D3-9780-B3EB6CC053F3}"/>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1438DF6D-AE5F-099E-66B7-6EACDC7BA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FB3A9-AA9E-2937-7511-4CC114771A77}"/>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326010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A91-D103-B0C9-4AD3-151481635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EC7F9-01FD-FD7B-E2CA-776761D4C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F168A-826A-2FAF-C77F-A9690665F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05856-A9C1-D6C5-3DE0-81C722DE73AA}"/>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6" name="Footer Placeholder 5">
            <a:extLst>
              <a:ext uri="{FF2B5EF4-FFF2-40B4-BE49-F238E27FC236}">
                <a16:creationId xmlns:a16="http://schemas.microsoft.com/office/drawing/2014/main" id="{A7162F67-7EED-E20B-78CC-2D1AB5981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CDB87-4FF6-DDD9-3CF6-FF2DA92CEA99}"/>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263635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182C-6835-C125-8EEB-342CD5539C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DCC06-45FE-3F61-B5E8-CD7ABA50D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852CF-7764-C882-C8C5-F076A62C7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E02810-5829-D54B-FEDA-A2699D75A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C2A1D-848A-8974-A711-536006704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8F184-DF2C-64BA-5149-2D6E6C0B8585}"/>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8" name="Footer Placeholder 7">
            <a:extLst>
              <a:ext uri="{FF2B5EF4-FFF2-40B4-BE49-F238E27FC236}">
                <a16:creationId xmlns:a16="http://schemas.microsoft.com/office/drawing/2014/main" id="{503F8FA4-E3BE-608E-C974-64E516D71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3F814-70AC-EC76-DC38-5A76A5AD1177}"/>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99568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12E1-6CA0-3A70-D3EE-69E83C143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B038A2-EB37-7BBE-C7CD-1F39EE24C2F0}"/>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4" name="Footer Placeholder 3">
            <a:extLst>
              <a:ext uri="{FF2B5EF4-FFF2-40B4-BE49-F238E27FC236}">
                <a16:creationId xmlns:a16="http://schemas.microsoft.com/office/drawing/2014/main" id="{6C846521-FF4A-A9E0-C117-D39FA12D09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44B87-5C2C-5339-14F3-ACEBC81104EC}"/>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89833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8290B-67A4-73F4-FA45-EC70D42F2350}"/>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3" name="Footer Placeholder 2">
            <a:extLst>
              <a:ext uri="{FF2B5EF4-FFF2-40B4-BE49-F238E27FC236}">
                <a16:creationId xmlns:a16="http://schemas.microsoft.com/office/drawing/2014/main" id="{FB4605F5-646E-C907-239D-E589EF6094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682E4A-EA5F-8C71-175D-F6F73B522BAB}"/>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310055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8CE-54B3-5682-5AB3-F9DD1FA07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F82F8-8AEF-0968-76AB-2F697C8EF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FAF81-F8D9-6491-7A39-4918F96D7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FEAD2-F69B-D982-534A-3A363AD99A80}"/>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6" name="Footer Placeholder 5">
            <a:extLst>
              <a:ext uri="{FF2B5EF4-FFF2-40B4-BE49-F238E27FC236}">
                <a16:creationId xmlns:a16="http://schemas.microsoft.com/office/drawing/2014/main" id="{E0EA8D9D-096C-9DCD-7E63-E0C297009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7B31F-529E-5872-5522-0535B765B780}"/>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361751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6BA5-A06D-CC20-57C2-0067BD6B1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BC4415-AD12-4B81-21D7-DE748927B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B42C3A5-4BB7-0B39-4AFB-2B32B76B6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81E58-3FA0-0708-04BE-49297F44C298}"/>
              </a:ext>
            </a:extLst>
          </p:cNvPr>
          <p:cNvSpPr>
            <a:spLocks noGrp="1"/>
          </p:cNvSpPr>
          <p:nvPr>
            <p:ph type="dt" sz="half" idx="10"/>
          </p:nvPr>
        </p:nvSpPr>
        <p:spPr/>
        <p:txBody>
          <a:bodyPr/>
          <a:lstStyle/>
          <a:p>
            <a:fld id="{1364779A-A861-45AF-808F-C155D291E296}" type="datetimeFigureOut">
              <a:rPr lang="en-US" smtClean="0"/>
              <a:t>4/14/2025</a:t>
            </a:fld>
            <a:endParaRPr lang="en-US"/>
          </a:p>
        </p:txBody>
      </p:sp>
      <p:sp>
        <p:nvSpPr>
          <p:cNvPr id="6" name="Footer Placeholder 5">
            <a:extLst>
              <a:ext uri="{FF2B5EF4-FFF2-40B4-BE49-F238E27FC236}">
                <a16:creationId xmlns:a16="http://schemas.microsoft.com/office/drawing/2014/main" id="{2FB2B7E2-B4D5-84D5-AC06-445C4FE82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EC554-8E13-CF5C-D76F-37C389ABBEBB}"/>
              </a:ext>
            </a:extLst>
          </p:cNvPr>
          <p:cNvSpPr>
            <a:spLocks noGrp="1"/>
          </p:cNvSpPr>
          <p:nvPr>
            <p:ph type="sldNum" sz="quarter" idx="12"/>
          </p:nvPr>
        </p:nvSpPr>
        <p:spPr/>
        <p:txBody>
          <a:bodyPr/>
          <a:lstStyle/>
          <a:p>
            <a:fld id="{DC9E200D-6BFE-4D21-9F17-B65F7A6A5D13}" type="slidenum">
              <a:rPr lang="en-US" smtClean="0"/>
              <a:t>‹#›</a:t>
            </a:fld>
            <a:endParaRPr lang="en-US"/>
          </a:p>
        </p:txBody>
      </p:sp>
    </p:spTree>
    <p:extLst>
      <p:ext uri="{BB962C8B-B14F-4D97-AF65-F5344CB8AC3E}">
        <p14:creationId xmlns:p14="http://schemas.microsoft.com/office/powerpoint/2010/main" val="220776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46C99B-4235-FAE2-5D80-970C338A04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E95ED-B1C7-46C6-AB37-7E0E899A8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8021C-6923-FF80-A2B9-D4706FABB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779A-A861-45AF-808F-C155D291E296}" type="datetimeFigureOut">
              <a:rPr lang="en-US" smtClean="0"/>
              <a:t>4/14/2025</a:t>
            </a:fld>
            <a:endParaRPr lang="en-US"/>
          </a:p>
        </p:txBody>
      </p:sp>
      <p:sp>
        <p:nvSpPr>
          <p:cNvPr id="5" name="Footer Placeholder 4">
            <a:extLst>
              <a:ext uri="{FF2B5EF4-FFF2-40B4-BE49-F238E27FC236}">
                <a16:creationId xmlns:a16="http://schemas.microsoft.com/office/drawing/2014/main" id="{B517A2AD-4E4F-41C5-4E9B-5230C8F85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3D0133-6927-E5CB-63CD-23E52CE6B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E200D-6BFE-4D21-9F17-B65F7A6A5D13}" type="slidenum">
              <a:rPr lang="en-US" smtClean="0"/>
              <a:t>‹#›</a:t>
            </a:fld>
            <a:endParaRPr lang="en-US"/>
          </a:p>
        </p:txBody>
      </p:sp>
    </p:spTree>
    <p:extLst>
      <p:ext uri="{BB962C8B-B14F-4D97-AF65-F5344CB8AC3E}">
        <p14:creationId xmlns:p14="http://schemas.microsoft.com/office/powerpoint/2010/main" val="140043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drive.google.com/file/d/1KLjwR3ffBrBmOrH1qn0Qsp8Qw9K0xDWr/view?ts=6406596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ryan.Bouchard@gmail.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1C4A5E8-827D-C9B3-6B96-00DE2E7FE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4230396" y="1657737"/>
            <a:ext cx="3296874" cy="695853"/>
          </a:xfrm>
        </p:spPr>
        <p:txBody>
          <a:bodyPr>
            <a:normAutofit/>
          </a:bodyPr>
          <a:lstStyle/>
          <a:p>
            <a:pPr>
              <a:spcAft>
                <a:spcPts val="1200"/>
              </a:spcAft>
            </a:pPr>
            <a:r>
              <a:rPr lang="en-US" sz="4000" b="1" spc="-150" dirty="0">
                <a:solidFill>
                  <a:srgbClr val="0070C0"/>
                </a:solidFill>
                <a:latin typeface="Yu Gothic UI Semibold" panose="020B0700000000000000" pitchFamily="34" charset="-128"/>
                <a:ea typeface="Yu Gothic UI Semibold" panose="020B0700000000000000" pitchFamily="34" charset="-128"/>
                <a:cs typeface="Segoe UI Semibold" panose="020B0702040204020203" pitchFamily="34" charset="0"/>
              </a:rPr>
              <a:t>Key Topics</a:t>
            </a:r>
          </a:p>
        </p:txBody>
      </p:sp>
      <p:grpSp>
        <p:nvGrpSpPr>
          <p:cNvPr id="14" name="Group 13">
            <a:extLst>
              <a:ext uri="{FF2B5EF4-FFF2-40B4-BE49-F238E27FC236}">
                <a16:creationId xmlns:a16="http://schemas.microsoft.com/office/drawing/2014/main" id="{BFA36DA6-C986-CF2D-40A5-08665FA0849F}"/>
              </a:ext>
            </a:extLst>
          </p:cNvPr>
          <p:cNvGrpSpPr/>
          <p:nvPr/>
        </p:nvGrpSpPr>
        <p:grpSpPr>
          <a:xfrm>
            <a:off x="3068764" y="2606598"/>
            <a:ext cx="1755648" cy="2349923"/>
            <a:chOff x="3623377" y="2612764"/>
            <a:chExt cx="1755648" cy="2659033"/>
          </a:xfrm>
        </p:grpSpPr>
        <p:sp>
          <p:nvSpPr>
            <p:cNvPr id="8" name="Subtitle 2">
              <a:extLst>
                <a:ext uri="{FF2B5EF4-FFF2-40B4-BE49-F238E27FC236}">
                  <a16:creationId xmlns:a16="http://schemas.microsoft.com/office/drawing/2014/main" id="{4CA1EF0D-CA75-9E43-43E6-16C1F25071F3}"/>
                </a:ext>
              </a:extLst>
            </p:cNvPr>
            <p:cNvSpPr txBox="1">
              <a:spLocks/>
            </p:cNvSpPr>
            <p:nvPr/>
          </p:nvSpPr>
          <p:spPr>
            <a:xfrm>
              <a:off x="3623377" y="2612764"/>
              <a:ext cx="1755648" cy="2659033"/>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Income Statement</a:t>
              </a:r>
              <a:endParaRPr lang="en-US" sz="1800" dirty="0">
                <a:latin typeface="PT Serif" panose="020A0603040505020204" pitchFamily="18" charset="0"/>
                <a:ea typeface="OPen Sans" panose="020B0606030504020204" pitchFamily="34" charset="0"/>
                <a:cs typeface="Segoe UI Semibold" panose="020B0702040204020203" pitchFamily="34" charset="0"/>
              </a:endParaRPr>
            </a:p>
            <a:p>
              <a:pPr algn="l"/>
              <a:endParaRPr lang="en-US" sz="1800" dirty="0">
                <a:solidFill>
                  <a:schemeClr val="tx1">
                    <a:lumMod val="50000"/>
                    <a:lumOff val="50000"/>
                  </a:schemeClr>
                </a:solidFill>
                <a:latin typeface="PT Serif" panose="020A0603040505020204" pitchFamily="18" charset="0"/>
                <a:ea typeface="OPen Sans" panose="020B0606030504020204" pitchFamily="34" charset="0"/>
                <a:cs typeface="Segoe UI Semibold" panose="020B0702040204020203" pitchFamily="34" charset="0"/>
              </a:endParaRPr>
            </a:p>
          </p:txBody>
        </p:sp>
        <p:sp>
          <p:nvSpPr>
            <p:cNvPr id="21" name="TextBox 20">
              <a:extLst>
                <a:ext uri="{FF2B5EF4-FFF2-40B4-BE49-F238E27FC236}">
                  <a16:creationId xmlns:a16="http://schemas.microsoft.com/office/drawing/2014/main" id="{EAD2153A-1139-ACB0-0C79-B23078587535}"/>
                </a:ext>
              </a:extLst>
            </p:cNvPr>
            <p:cNvSpPr txBox="1"/>
            <p:nvPr/>
          </p:nvSpPr>
          <p:spPr>
            <a:xfrm>
              <a:off x="4138786" y="3759897"/>
              <a:ext cx="724829" cy="1200329"/>
            </a:xfrm>
            <a:prstGeom prst="rect">
              <a:avLst/>
            </a:prstGeom>
            <a:noFill/>
          </p:spPr>
          <p:txBody>
            <a:bodyPr wrap="square" rtlCol="0">
              <a:spAutoFit/>
            </a:bodyPr>
            <a:lstStyle/>
            <a:p>
              <a:r>
                <a:rPr lang="en-US" sz="7200" dirty="0">
                  <a:solidFill>
                    <a:srgbClr val="00B050"/>
                  </a:solidFill>
                  <a:latin typeface="Segoe UI Semibold" panose="020B0702040204020203" pitchFamily="34" charset="0"/>
                  <a:ea typeface="OPen Sans" panose="020B0606030504020204" pitchFamily="34" charset="0"/>
                  <a:cs typeface="Segoe UI Semibold" panose="020B0702040204020203" pitchFamily="34" charset="0"/>
                </a:rPr>
                <a:t>$</a:t>
              </a:r>
            </a:p>
          </p:txBody>
        </p:sp>
      </p:grpSp>
      <p:grpSp>
        <p:nvGrpSpPr>
          <p:cNvPr id="16" name="Group 15">
            <a:extLst>
              <a:ext uri="{FF2B5EF4-FFF2-40B4-BE49-F238E27FC236}">
                <a16:creationId xmlns:a16="http://schemas.microsoft.com/office/drawing/2014/main" id="{5FB131F6-6E34-26E6-5A28-D8DF1515C376}"/>
              </a:ext>
            </a:extLst>
          </p:cNvPr>
          <p:cNvGrpSpPr/>
          <p:nvPr/>
        </p:nvGrpSpPr>
        <p:grpSpPr>
          <a:xfrm>
            <a:off x="7062058" y="2606598"/>
            <a:ext cx="1755648" cy="2356087"/>
            <a:chOff x="7624553" y="2612760"/>
            <a:chExt cx="1755648" cy="2659033"/>
          </a:xfrm>
        </p:grpSpPr>
        <p:sp>
          <p:nvSpPr>
            <p:cNvPr id="10" name="Subtitle 2">
              <a:extLst>
                <a:ext uri="{FF2B5EF4-FFF2-40B4-BE49-F238E27FC236}">
                  <a16:creationId xmlns:a16="http://schemas.microsoft.com/office/drawing/2014/main" id="{5CED40FB-2B43-D7CC-FD8B-9BB0F99BEF4E}"/>
                </a:ext>
              </a:extLst>
            </p:cNvPr>
            <p:cNvSpPr txBox="1">
              <a:spLocks/>
            </p:cNvSpPr>
            <p:nvPr/>
          </p:nvSpPr>
          <p:spPr>
            <a:xfrm>
              <a:off x="7624553" y="2612760"/>
              <a:ext cx="1755648" cy="2659033"/>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The Budget</a:t>
              </a:r>
              <a:endParaRPr lang="en-US" sz="1800" b="1" dirty="0">
                <a:latin typeface="PT Serif" panose="020A0603040505020204" pitchFamily="18" charset="0"/>
                <a:ea typeface="OPen Sans" panose="020B0606030504020204" pitchFamily="34" charset="0"/>
                <a:cs typeface="Segoe UI Semibold" panose="020B0702040204020203" pitchFamily="34" charset="0"/>
              </a:endParaRPr>
            </a:p>
            <a:p>
              <a:r>
                <a:rPr lang="en-US" sz="1400" dirty="0">
                  <a:latin typeface="PT Serif" panose="020A0603040505020204" pitchFamily="18" charset="0"/>
                  <a:ea typeface="OPen Sans" panose="020B0606030504020204" pitchFamily="34" charset="0"/>
                  <a:cs typeface="Segoe UI Semibold" panose="020B0702040204020203" pitchFamily="34" charset="0"/>
                </a:rPr>
                <a:t>Operating and Reserve Accounts</a:t>
              </a:r>
            </a:p>
            <a:p>
              <a:pPr algn="l"/>
              <a:endParaRPr lang="en-US" sz="1800" b="1" dirty="0">
                <a:latin typeface="PT Serif" panose="020A0603040505020204" pitchFamily="18" charset="0"/>
                <a:ea typeface="OPen Sans" panose="020B0606030504020204" pitchFamily="34" charset="0"/>
                <a:cs typeface="Segoe UI Semibold" panose="020B0702040204020203" pitchFamily="34" charset="0"/>
              </a:endParaRPr>
            </a:p>
            <a:p>
              <a:pPr algn="l"/>
              <a:endParaRPr lang="en-US"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22" name="TextBox 21">
              <a:extLst>
                <a:ext uri="{FF2B5EF4-FFF2-40B4-BE49-F238E27FC236}">
                  <a16:creationId xmlns:a16="http://schemas.microsoft.com/office/drawing/2014/main" id="{B95B8229-A4F2-5985-8934-410772D53814}"/>
                </a:ext>
              </a:extLst>
            </p:cNvPr>
            <p:cNvSpPr txBox="1"/>
            <p:nvPr/>
          </p:nvSpPr>
          <p:spPr>
            <a:xfrm>
              <a:off x="8123415" y="3753202"/>
              <a:ext cx="602502" cy="1200328"/>
            </a:xfrm>
            <a:prstGeom prst="rect">
              <a:avLst/>
            </a:prstGeom>
            <a:noFill/>
          </p:spPr>
          <p:txBody>
            <a:bodyPr wrap="square" rtlCol="0">
              <a:spAutoFit/>
            </a:bodyPr>
            <a:lstStyle/>
            <a:p>
              <a:r>
                <a:rPr lang="en-US" sz="7200" dirty="0">
                  <a:solidFill>
                    <a:srgbClr val="00B050"/>
                  </a:solidFill>
                  <a:latin typeface="Segoe UI Semibold" panose="020B0702040204020203" pitchFamily="34" charset="0"/>
                  <a:ea typeface="OPen Sans" panose="020B0606030504020204" pitchFamily="34" charset="0"/>
                  <a:cs typeface="Segoe UI Semibold" panose="020B0702040204020203" pitchFamily="34" charset="0"/>
                </a:rPr>
                <a:t>$</a:t>
              </a:r>
            </a:p>
          </p:txBody>
        </p:sp>
      </p:grpSp>
      <p:grpSp>
        <p:nvGrpSpPr>
          <p:cNvPr id="15" name="Group 14">
            <a:extLst>
              <a:ext uri="{FF2B5EF4-FFF2-40B4-BE49-F238E27FC236}">
                <a16:creationId xmlns:a16="http://schemas.microsoft.com/office/drawing/2014/main" id="{BDA77B58-2E0A-48E0-C118-629BA3D411C3}"/>
              </a:ext>
            </a:extLst>
          </p:cNvPr>
          <p:cNvGrpSpPr/>
          <p:nvPr/>
        </p:nvGrpSpPr>
        <p:grpSpPr>
          <a:xfrm>
            <a:off x="5064961" y="2612761"/>
            <a:ext cx="1756548" cy="2349924"/>
            <a:chOff x="5623966" y="2612760"/>
            <a:chExt cx="1756548" cy="2659033"/>
          </a:xfrm>
        </p:grpSpPr>
        <p:sp>
          <p:nvSpPr>
            <p:cNvPr id="11" name="Subtitle 2">
              <a:extLst>
                <a:ext uri="{FF2B5EF4-FFF2-40B4-BE49-F238E27FC236}">
                  <a16:creationId xmlns:a16="http://schemas.microsoft.com/office/drawing/2014/main" id="{100B4F92-0FD0-F9DD-6E37-523BFF022159}"/>
                </a:ext>
              </a:extLst>
            </p:cNvPr>
            <p:cNvSpPr txBox="1">
              <a:spLocks/>
            </p:cNvSpPr>
            <p:nvPr/>
          </p:nvSpPr>
          <p:spPr>
            <a:xfrm>
              <a:off x="5623966" y="2612760"/>
              <a:ext cx="1756548" cy="2659033"/>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Reserve Management and Planning</a:t>
              </a:r>
              <a:endParaRPr lang="en-US" sz="1800" dirty="0">
                <a:latin typeface="PT Serif" panose="020A0603040505020204" pitchFamily="18" charset="0"/>
                <a:ea typeface="OPen Sans" panose="020B0606030504020204" pitchFamily="34" charset="0"/>
                <a:cs typeface="Segoe UI Semibold" panose="020B0702040204020203" pitchFamily="34" charset="0"/>
              </a:endParaRPr>
            </a:p>
            <a:p>
              <a:pPr algn="l"/>
              <a:endParaRPr lang="en-US" sz="1800" b="1" dirty="0">
                <a:solidFill>
                  <a:schemeClr val="tx1">
                    <a:lumMod val="50000"/>
                    <a:lumOff val="50000"/>
                  </a:schemeClr>
                </a:solidFill>
                <a:latin typeface="PT Serif" panose="020A0603040505020204" pitchFamily="18" charset="0"/>
                <a:ea typeface="OPen Sans" panose="020B0606030504020204" pitchFamily="34" charset="0"/>
                <a:cs typeface="Segoe UI Semibold" panose="020B0702040204020203" pitchFamily="34" charset="0"/>
              </a:endParaRPr>
            </a:p>
            <a:p>
              <a:pPr algn="l"/>
              <a:endParaRPr lang="en-US"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23" name="TextBox 22">
              <a:extLst>
                <a:ext uri="{FF2B5EF4-FFF2-40B4-BE49-F238E27FC236}">
                  <a16:creationId xmlns:a16="http://schemas.microsoft.com/office/drawing/2014/main" id="{9A985F1B-3284-384C-FB3E-049A9CF6AB0C}"/>
                </a:ext>
              </a:extLst>
            </p:cNvPr>
            <p:cNvSpPr txBox="1"/>
            <p:nvPr/>
          </p:nvSpPr>
          <p:spPr>
            <a:xfrm>
              <a:off x="6145861" y="3756192"/>
              <a:ext cx="583955" cy="1200329"/>
            </a:xfrm>
            <a:prstGeom prst="rect">
              <a:avLst/>
            </a:prstGeom>
            <a:noFill/>
          </p:spPr>
          <p:txBody>
            <a:bodyPr wrap="square" rtlCol="0">
              <a:spAutoFit/>
            </a:bodyPr>
            <a:lstStyle/>
            <a:p>
              <a:r>
                <a:rPr lang="en-US" sz="7200" dirty="0">
                  <a:solidFill>
                    <a:srgbClr val="00B050"/>
                  </a:solidFill>
                  <a:latin typeface="Segoe UI Semibold" panose="020B0702040204020203" pitchFamily="34" charset="0"/>
                  <a:ea typeface="OPen Sans" panose="020B0606030504020204" pitchFamily="34" charset="0"/>
                  <a:cs typeface="Segoe UI Semibold" panose="020B0702040204020203" pitchFamily="34" charset="0"/>
                </a:rPr>
                <a:t>$</a:t>
              </a:r>
            </a:p>
          </p:txBody>
        </p:sp>
      </p:grpSp>
      <p:grpSp>
        <p:nvGrpSpPr>
          <p:cNvPr id="13" name="Group 12">
            <a:extLst>
              <a:ext uri="{FF2B5EF4-FFF2-40B4-BE49-F238E27FC236}">
                <a16:creationId xmlns:a16="http://schemas.microsoft.com/office/drawing/2014/main" id="{55EAF60F-B75C-1D9E-4763-02624842A74C}"/>
              </a:ext>
            </a:extLst>
          </p:cNvPr>
          <p:cNvGrpSpPr/>
          <p:nvPr/>
        </p:nvGrpSpPr>
        <p:grpSpPr>
          <a:xfrm>
            <a:off x="1072567" y="2612760"/>
            <a:ext cx="1755648" cy="2337598"/>
            <a:chOff x="1682251" y="2612761"/>
            <a:chExt cx="1755648" cy="2659036"/>
          </a:xfrm>
        </p:grpSpPr>
        <p:sp>
          <p:nvSpPr>
            <p:cNvPr id="24" name="Subtitle 2">
              <a:extLst>
                <a:ext uri="{FF2B5EF4-FFF2-40B4-BE49-F238E27FC236}">
                  <a16:creationId xmlns:a16="http://schemas.microsoft.com/office/drawing/2014/main" id="{59AF4F0B-F7D7-B10C-18D8-CC469ECD2CE3}"/>
                </a:ext>
              </a:extLst>
            </p:cNvPr>
            <p:cNvSpPr txBox="1">
              <a:spLocks/>
            </p:cNvSpPr>
            <p:nvPr/>
          </p:nvSpPr>
          <p:spPr>
            <a:xfrm>
              <a:off x="1682251" y="2612761"/>
              <a:ext cx="1755648" cy="2659036"/>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Balance Sheet</a:t>
              </a:r>
              <a:endParaRPr lang="en-US" sz="1800" dirty="0">
                <a:latin typeface="PT Serif" panose="020A0603040505020204" pitchFamily="18" charset="0"/>
                <a:ea typeface="OPen Sans" panose="020B0606030504020204" pitchFamily="34" charset="0"/>
                <a:cs typeface="Segoe UI Semibold" panose="020B0702040204020203" pitchFamily="34" charset="0"/>
              </a:endParaRPr>
            </a:p>
            <a:p>
              <a:pPr algn="l"/>
              <a:endParaRPr lang="en-US" sz="1800" dirty="0">
                <a:solidFill>
                  <a:schemeClr val="tx1">
                    <a:lumMod val="50000"/>
                    <a:lumOff val="50000"/>
                  </a:schemeClr>
                </a:solidFill>
                <a:latin typeface="PT Serif" panose="020A0603040505020204" pitchFamily="18" charset="0"/>
                <a:ea typeface="OPen Sans" panose="020B0606030504020204" pitchFamily="34" charset="0"/>
                <a:cs typeface="Segoe UI Semibold" panose="020B0702040204020203" pitchFamily="34" charset="0"/>
              </a:endParaRPr>
            </a:p>
          </p:txBody>
        </p:sp>
        <p:sp>
          <p:nvSpPr>
            <p:cNvPr id="25" name="TextBox 24">
              <a:extLst>
                <a:ext uri="{FF2B5EF4-FFF2-40B4-BE49-F238E27FC236}">
                  <a16:creationId xmlns:a16="http://schemas.microsoft.com/office/drawing/2014/main" id="{F520388F-3C0E-ECDF-AF10-7ECD4CCAAE4C}"/>
                </a:ext>
              </a:extLst>
            </p:cNvPr>
            <p:cNvSpPr txBox="1"/>
            <p:nvPr/>
          </p:nvSpPr>
          <p:spPr>
            <a:xfrm>
              <a:off x="2197211" y="3761545"/>
              <a:ext cx="724829" cy="1200329"/>
            </a:xfrm>
            <a:prstGeom prst="rect">
              <a:avLst/>
            </a:prstGeom>
            <a:noFill/>
          </p:spPr>
          <p:txBody>
            <a:bodyPr wrap="square" rtlCol="0">
              <a:spAutoFit/>
            </a:bodyPr>
            <a:lstStyle/>
            <a:p>
              <a:r>
                <a:rPr lang="en-US" sz="7200" dirty="0">
                  <a:solidFill>
                    <a:srgbClr val="00B050"/>
                  </a:solidFill>
                  <a:latin typeface="Segoe UI Semibold" panose="020B0702040204020203" pitchFamily="34" charset="0"/>
                  <a:ea typeface="Segoe UI Black" panose="020B0A02040204020203" pitchFamily="34" charset="0"/>
                  <a:cs typeface="Segoe UI Semibold" panose="020B0702040204020203" pitchFamily="34" charset="0"/>
                </a:rPr>
                <a:t>$</a:t>
              </a:r>
            </a:p>
          </p:txBody>
        </p:sp>
      </p:grpSp>
      <p:sp>
        <p:nvSpPr>
          <p:cNvPr id="3" name="Title 1">
            <a:extLst>
              <a:ext uri="{FF2B5EF4-FFF2-40B4-BE49-F238E27FC236}">
                <a16:creationId xmlns:a16="http://schemas.microsoft.com/office/drawing/2014/main" id="{B2CF63EB-2804-07B5-082E-E81DC1E2E060}"/>
              </a:ext>
            </a:extLst>
          </p:cNvPr>
          <p:cNvSpPr txBox="1">
            <a:spLocks/>
          </p:cNvSpPr>
          <p:nvPr/>
        </p:nvSpPr>
        <p:spPr>
          <a:xfrm>
            <a:off x="3952500" y="5462537"/>
            <a:ext cx="4735197" cy="76249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spc="-150" dirty="0">
              <a:latin typeface="Segoe UI Semibold" panose="020B0702040204020203" pitchFamily="34" charset="0"/>
              <a:ea typeface="OPen Sans" panose="020B0606030504020204" pitchFamily="34" charset="0"/>
              <a:cs typeface="Segoe UI Semibold" panose="020B0702040204020203" pitchFamily="34" charset="0"/>
            </a:endParaRPr>
          </a:p>
        </p:txBody>
      </p:sp>
      <p:grpSp>
        <p:nvGrpSpPr>
          <p:cNvPr id="17" name="Group 16">
            <a:extLst>
              <a:ext uri="{FF2B5EF4-FFF2-40B4-BE49-F238E27FC236}">
                <a16:creationId xmlns:a16="http://schemas.microsoft.com/office/drawing/2014/main" id="{952882B9-7E6A-F9B4-46B0-35BA9CB73FB9}"/>
              </a:ext>
            </a:extLst>
          </p:cNvPr>
          <p:cNvGrpSpPr/>
          <p:nvPr/>
        </p:nvGrpSpPr>
        <p:grpSpPr>
          <a:xfrm>
            <a:off x="9058255" y="2606598"/>
            <a:ext cx="1755648" cy="2349924"/>
            <a:chOff x="9727051" y="2612760"/>
            <a:chExt cx="1755648" cy="2659033"/>
          </a:xfrm>
        </p:grpSpPr>
        <p:sp>
          <p:nvSpPr>
            <p:cNvPr id="7" name="Subtitle 2">
              <a:extLst>
                <a:ext uri="{FF2B5EF4-FFF2-40B4-BE49-F238E27FC236}">
                  <a16:creationId xmlns:a16="http://schemas.microsoft.com/office/drawing/2014/main" id="{84EC0D66-3DFF-6CE3-CB48-549DF2BC0FD2}"/>
                </a:ext>
              </a:extLst>
            </p:cNvPr>
            <p:cNvSpPr txBox="1">
              <a:spLocks/>
            </p:cNvSpPr>
            <p:nvPr/>
          </p:nvSpPr>
          <p:spPr>
            <a:xfrm>
              <a:off x="9727051" y="2612760"/>
              <a:ext cx="1755648" cy="2659033"/>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Bid Management</a:t>
              </a:r>
              <a:endParaRPr lang="en-US" sz="1800" b="1" dirty="0">
                <a:latin typeface="PT Serif" panose="020A0603040505020204" pitchFamily="18" charset="0"/>
                <a:ea typeface="OPen Sans" panose="020B0606030504020204" pitchFamily="34" charset="0"/>
                <a:cs typeface="Segoe UI Semibold" panose="020B0702040204020203" pitchFamily="34" charset="0"/>
              </a:endParaRPr>
            </a:p>
            <a:p>
              <a:pPr algn="l"/>
              <a:endParaRPr lang="en-US" sz="1800" b="1" dirty="0">
                <a:solidFill>
                  <a:schemeClr val="tx1">
                    <a:lumMod val="50000"/>
                    <a:lumOff val="50000"/>
                  </a:schemeClr>
                </a:solidFill>
                <a:latin typeface="PT Serif" panose="020A0603040505020204" pitchFamily="18" charset="0"/>
                <a:ea typeface="OPen Sans" panose="020B0606030504020204" pitchFamily="34" charset="0"/>
                <a:cs typeface="Segoe UI Semibold" panose="020B0702040204020203" pitchFamily="34" charset="0"/>
              </a:endParaRPr>
            </a:p>
            <a:p>
              <a:pPr algn="l"/>
              <a:endParaRPr lang="en-US" dirty="0">
                <a:solidFill>
                  <a:schemeClr val="tx1">
                    <a:lumMod val="50000"/>
                    <a:lumOff val="50000"/>
                  </a:schemeClr>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E706A6BF-A3E8-8AA9-A3A9-F543A8A3E6FC}"/>
                </a:ext>
              </a:extLst>
            </p:cNvPr>
            <p:cNvSpPr txBox="1"/>
            <p:nvPr/>
          </p:nvSpPr>
          <p:spPr>
            <a:xfrm>
              <a:off x="10303624" y="3756192"/>
              <a:ext cx="602502" cy="1200329"/>
            </a:xfrm>
            <a:prstGeom prst="rect">
              <a:avLst/>
            </a:prstGeom>
            <a:noFill/>
          </p:spPr>
          <p:txBody>
            <a:bodyPr wrap="square" rtlCol="0">
              <a:spAutoFit/>
            </a:bodyPr>
            <a:lstStyle/>
            <a:p>
              <a:r>
                <a:rPr lang="en-US" sz="7200" dirty="0">
                  <a:solidFill>
                    <a:srgbClr val="00B050"/>
                  </a:solidFill>
                  <a:latin typeface="Segoe UI Semibold" panose="020B0702040204020203" pitchFamily="34" charset="0"/>
                  <a:ea typeface="OPen Sans" panose="020B0606030504020204" pitchFamily="34" charset="0"/>
                  <a:cs typeface="Segoe UI Semibold" panose="020B0702040204020203" pitchFamily="34" charset="0"/>
                </a:rPr>
                <a:t>$</a:t>
              </a:r>
            </a:p>
          </p:txBody>
        </p:sp>
      </p:grpSp>
      <p:sp>
        <p:nvSpPr>
          <p:cNvPr id="9" name="TextBox 8">
            <a:extLst>
              <a:ext uri="{FF2B5EF4-FFF2-40B4-BE49-F238E27FC236}">
                <a16:creationId xmlns:a16="http://schemas.microsoft.com/office/drawing/2014/main" id="{37675F9D-148D-E75B-C673-9360BD547DA2}"/>
              </a:ext>
            </a:extLst>
          </p:cNvPr>
          <p:cNvSpPr txBox="1"/>
          <p:nvPr/>
        </p:nvSpPr>
        <p:spPr>
          <a:xfrm>
            <a:off x="9152853" y="1958644"/>
            <a:ext cx="2375652" cy="369332"/>
          </a:xfrm>
          <a:prstGeom prst="rect">
            <a:avLst/>
          </a:prstGeom>
          <a:noFill/>
        </p:spPr>
        <p:txBody>
          <a:bodyPr wrap="square">
            <a:spAutoFit/>
          </a:bodyPr>
          <a:lstStyle/>
          <a:p>
            <a:r>
              <a:rPr lang="en-US" sz="1800" b="1" spc="-150" dirty="0">
                <a:latin typeface="Segoe UI Semibold" panose="020B0702040204020203" pitchFamily="34" charset="0"/>
                <a:ea typeface="OPen Sans" panose="020B0606030504020204" pitchFamily="34" charset="0"/>
                <a:cs typeface="Segoe UI Semibold" panose="020B0702040204020203" pitchFamily="34" charset="0"/>
              </a:rPr>
              <a:t>Bryan C. Bouchard, CMA</a:t>
            </a:r>
            <a:endParaRPr lang="en-US" dirty="0"/>
          </a:p>
        </p:txBody>
      </p:sp>
      <p:sp>
        <p:nvSpPr>
          <p:cNvPr id="32" name="Rectangle 31">
            <a:extLst>
              <a:ext uri="{FF2B5EF4-FFF2-40B4-BE49-F238E27FC236}">
                <a16:creationId xmlns:a16="http://schemas.microsoft.com/office/drawing/2014/main" id="{E5FBA3AF-DAF9-BA56-37BF-B89EF271E807}"/>
              </a:ext>
            </a:extLst>
          </p:cNvPr>
          <p:cNvSpPr/>
          <p:nvPr/>
        </p:nvSpPr>
        <p:spPr>
          <a:xfrm>
            <a:off x="0" y="0"/>
            <a:ext cx="12192000" cy="1151721"/>
          </a:xfrm>
          <a:prstGeom prst="rect">
            <a:avLst/>
          </a:prstGeom>
          <a:solidFill>
            <a:srgbClr val="4794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6CC732-5BA1-FFF7-5EF2-25E55E6A4271}"/>
              </a:ext>
            </a:extLst>
          </p:cNvPr>
          <p:cNvSpPr txBox="1"/>
          <p:nvPr/>
        </p:nvSpPr>
        <p:spPr>
          <a:xfrm>
            <a:off x="461022" y="355580"/>
            <a:ext cx="6496849" cy="461665"/>
          </a:xfrm>
          <a:prstGeom prst="rect">
            <a:avLst/>
          </a:prstGeom>
          <a:noFill/>
        </p:spPr>
        <p:txBody>
          <a:bodyPr wrap="square">
            <a:spAutoFit/>
          </a:bodyPr>
          <a:lstStyle/>
          <a:p>
            <a:r>
              <a:rPr lang="en-US" sz="2400" b="1"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FINANCIAL</a:t>
            </a:r>
            <a:r>
              <a:rPr lang="en-US" sz="2400" b="1" spc="-150"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   MANAGEMENT</a:t>
            </a:r>
            <a:endParaRPr lang="en-US" sz="2400" dirty="0">
              <a:solidFill>
                <a:schemeClr val="bg1"/>
              </a:solidFill>
              <a:latin typeface="Yu Gothic UI Semibold" panose="020B0700000000000000" pitchFamily="34" charset="-128"/>
              <a:ea typeface="Yu Gothic UI Semibold" panose="020B0700000000000000" pitchFamily="34" charset="-128"/>
            </a:endParaRPr>
          </a:p>
        </p:txBody>
      </p:sp>
      <p:pic>
        <p:nvPicPr>
          <p:cNvPr id="5" name="Picture 4">
            <a:extLst>
              <a:ext uri="{FF2B5EF4-FFF2-40B4-BE49-F238E27FC236}">
                <a16:creationId xmlns:a16="http://schemas.microsoft.com/office/drawing/2014/main" id="{70C6FC55-1818-8A38-5174-6E6F5BD7B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828" y="0"/>
            <a:ext cx="1411702" cy="1881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3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CD0ED-F541-30E1-889E-C1094853A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AAC44-E15A-865F-C3AA-935129539B66}"/>
              </a:ext>
            </a:extLst>
          </p:cNvPr>
          <p:cNvSpPr>
            <a:spLocks noGrp="1"/>
          </p:cNvSpPr>
          <p:nvPr>
            <p:ph type="title"/>
          </p:nvPr>
        </p:nvSpPr>
        <p:spPr>
          <a:xfrm>
            <a:off x="2722985" y="802434"/>
            <a:ext cx="6514322" cy="1634704"/>
          </a:xfrm>
        </p:spPr>
        <p:txBody>
          <a:bodyPr>
            <a:noAutofit/>
          </a:bodyPr>
          <a:lstStyle/>
          <a:p>
            <a:r>
              <a:rPr lang="en-US" sz="4000" b="1"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t>Why Look at the </a:t>
            </a:r>
            <a:br>
              <a:rPr lang="en-US" sz="4000" b="1"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br>
            <a:r>
              <a:rPr lang="en-US" sz="4000" b="1"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t>Bank Statement and </a:t>
            </a:r>
            <a:br>
              <a:rPr lang="en-US" sz="4000" b="1"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br>
            <a:r>
              <a:rPr lang="en-US" sz="4000" b="1"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t>Bank Reconciliation? </a:t>
            </a:r>
          </a:p>
        </p:txBody>
      </p:sp>
      <p:sp>
        <p:nvSpPr>
          <p:cNvPr id="3" name="Content Placeholder 2">
            <a:extLst>
              <a:ext uri="{FF2B5EF4-FFF2-40B4-BE49-F238E27FC236}">
                <a16:creationId xmlns:a16="http://schemas.microsoft.com/office/drawing/2014/main" id="{F2DBD572-C040-8B42-000F-05ACAA5C747C}"/>
              </a:ext>
            </a:extLst>
          </p:cNvPr>
          <p:cNvSpPr>
            <a:spLocks noGrp="1"/>
          </p:cNvSpPr>
          <p:nvPr>
            <p:ph idx="1"/>
          </p:nvPr>
        </p:nvSpPr>
        <p:spPr>
          <a:xfrm>
            <a:off x="2555034" y="2730699"/>
            <a:ext cx="7671318" cy="3091608"/>
          </a:xfrm>
        </p:spPr>
        <p:txBody>
          <a:bodyPr>
            <a:normAutofit/>
          </a:bodyPr>
          <a:lstStyle/>
          <a:p>
            <a:r>
              <a:rPr lang="en-US" sz="2400" dirty="0"/>
              <a:t>This is a good system of internal control </a:t>
            </a:r>
          </a:p>
          <a:p>
            <a:pPr marL="0" indent="0">
              <a:buNone/>
            </a:pPr>
            <a:endParaRPr lang="en-US" sz="2400" dirty="0"/>
          </a:p>
          <a:p>
            <a:r>
              <a:rPr lang="en-US" sz="2400" dirty="0"/>
              <a:t>Note: Internal control refers to the policies and procedures put in place to protect the assets of the organization from theft or error</a:t>
            </a:r>
          </a:p>
          <a:p>
            <a:pPr marL="0" indent="0">
              <a:buNone/>
            </a:pPr>
            <a:endParaRPr lang="en-US" sz="2400" dirty="0"/>
          </a:p>
          <a:p>
            <a:r>
              <a:rPr lang="en-US" sz="2400" dirty="0"/>
              <a:t>You can uncover a lot from these documents </a:t>
            </a:r>
          </a:p>
        </p:txBody>
      </p:sp>
    </p:spTree>
    <p:extLst>
      <p:ext uri="{BB962C8B-B14F-4D97-AF65-F5344CB8AC3E}">
        <p14:creationId xmlns:p14="http://schemas.microsoft.com/office/powerpoint/2010/main" val="35694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4CDACF-991E-FFE1-4DD5-866E5D2F3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1109709" y="1979234"/>
            <a:ext cx="5596973" cy="3528339"/>
          </a:xfrm>
          <a:effectLst/>
        </p:spPr>
        <p:txBody>
          <a:bodyPr>
            <a:noAutofit/>
          </a:bodyPr>
          <a:lstStyle/>
          <a:p>
            <a:pPr lvl="1" algn="l"/>
            <a:r>
              <a:rPr lang="en-US" sz="1800" b="1" dirty="0">
                <a:latin typeface="Segoe UI Semibold" panose="020B0702040204020203" pitchFamily="34" charset="0"/>
                <a:ea typeface="OPen Sans" panose="020B0606030504020204" pitchFamily="34" charset="0"/>
                <a:cs typeface="Segoe UI Semibold" panose="020B0702040204020203" pitchFamily="34" charset="0"/>
              </a:rPr>
              <a:t>Presents income and expense activity for a specific period (typically monthly)</a:t>
            </a:r>
          </a:p>
          <a:p>
            <a:pPr lvl="1" algn="l"/>
            <a:endParaRPr lang="en-US" sz="1800" dirty="0">
              <a:latin typeface="PT Serif" panose="020A0603040505020204" pitchFamily="18" charset="0"/>
            </a:endParaRPr>
          </a:p>
          <a:p>
            <a:pPr lvl="1" algn="l"/>
            <a:r>
              <a:rPr lang="en-US" sz="1800" b="1" i="1" u="sng"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NOTE: There is an Income Statement for the Operating account and one for the Reserve account</a:t>
            </a:r>
          </a:p>
          <a:p>
            <a:pPr lvl="1" algn="l"/>
            <a:endParaRPr lang="en-US" sz="1800" i="1" u="sng" dirty="0">
              <a:solidFill>
                <a:srgbClr val="FFC000"/>
              </a:solidFill>
              <a:latin typeface="Segoe UI Semibold" panose="020B0702040204020203" pitchFamily="34" charset="0"/>
              <a:cs typeface="Segoe UI Semibold" panose="020B0702040204020203" pitchFamily="34" charset="0"/>
            </a:endParaRPr>
          </a:p>
          <a:p>
            <a:pPr marL="1257300" lvl="2" indent="-342900" algn="l">
              <a:spcAft>
                <a:spcPts val="1200"/>
              </a:spcAft>
              <a:buFont typeface="Arial" panose="020B0604020202020204" pitchFamily="34" charset="0"/>
              <a:buChar char="•"/>
            </a:pPr>
            <a:r>
              <a:rPr lang="en-US" dirty="0">
                <a:latin typeface="Segoe UI Semibold" panose="020B0702040204020203" pitchFamily="34" charset="0"/>
                <a:cs typeface="Segoe UI Semibold" panose="020B0702040204020203" pitchFamily="34" charset="0"/>
              </a:rPr>
              <a:t>Loan repayments are NEVER considered “Reserve Contribution”</a:t>
            </a:r>
          </a:p>
          <a:p>
            <a:pPr marL="1257300" lvl="2" indent="-342900" algn="l">
              <a:spcAft>
                <a:spcPts val="12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Reserve contributions are for future projects; not projects already acquired</a:t>
            </a:r>
          </a:p>
          <a:p>
            <a:pPr marL="800100" lvl="1" indent="-342900" algn="l">
              <a:buFont typeface="Arial" panose="020B0604020202020204" pitchFamily="34" charset="0"/>
              <a:buChar char="•"/>
            </a:pPr>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p:txBody>
      </p:sp>
      <p:sp>
        <p:nvSpPr>
          <p:cNvPr id="8" name="Title 1">
            <a:extLst>
              <a:ext uri="{FF2B5EF4-FFF2-40B4-BE49-F238E27FC236}">
                <a16:creationId xmlns:a16="http://schemas.microsoft.com/office/drawing/2014/main" id="{BB857467-E047-903E-22CD-A7DA210A3F6E}"/>
              </a:ext>
            </a:extLst>
          </p:cNvPr>
          <p:cNvSpPr txBox="1">
            <a:spLocks/>
          </p:cNvSpPr>
          <p:nvPr/>
        </p:nvSpPr>
        <p:spPr>
          <a:xfrm>
            <a:off x="1436285" y="1278293"/>
            <a:ext cx="5270397" cy="700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Income Statement </a:t>
            </a:r>
          </a:p>
        </p:txBody>
      </p:sp>
      <p:pic>
        <p:nvPicPr>
          <p:cNvPr id="16" name="Picture 15">
            <a:extLst>
              <a:ext uri="{FF2B5EF4-FFF2-40B4-BE49-F238E27FC236}">
                <a16:creationId xmlns:a16="http://schemas.microsoft.com/office/drawing/2014/main" id="{25FC27B4-FCCA-7E5C-33C9-766D11D8C715}"/>
              </a:ext>
            </a:extLst>
          </p:cNvPr>
          <p:cNvPicPr>
            <a:picLocks noChangeAspect="1"/>
          </p:cNvPicPr>
          <p:nvPr/>
        </p:nvPicPr>
        <p:blipFill rotWithShape="1">
          <a:blip r:embed="rId4">
            <a:extLst>
              <a:ext uri="{28A0092B-C50C-407E-A947-70E740481C1C}">
                <a14:useLocalDpi xmlns:a14="http://schemas.microsoft.com/office/drawing/2010/main" val="0"/>
              </a:ext>
            </a:extLst>
          </a:blip>
          <a:srcRect l="7385" t="2684" r="21273"/>
          <a:stretch/>
        </p:blipFill>
        <p:spPr>
          <a:xfrm>
            <a:off x="6817150" y="848542"/>
            <a:ext cx="4375609" cy="4297382"/>
          </a:xfrm>
          <a:prstGeom prst="rect">
            <a:avLst/>
          </a:prstGeom>
        </p:spPr>
      </p:pic>
    </p:spTree>
    <p:extLst>
      <p:ext uri="{BB962C8B-B14F-4D97-AF65-F5344CB8AC3E}">
        <p14:creationId xmlns:p14="http://schemas.microsoft.com/office/powerpoint/2010/main" val="161042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27B57E-EFE9-5EB8-C6FE-5187ED5BF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647510" y="1986584"/>
            <a:ext cx="5184143" cy="3148137"/>
          </a:xfrm>
        </p:spPr>
        <p:txBody>
          <a:bodyPr>
            <a:noAutofit/>
          </a:bodyPr>
          <a:lstStyle/>
          <a:p>
            <a:pPr algn="l"/>
            <a:r>
              <a:rPr lang="en-US"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Look for Key Variances</a:t>
            </a:r>
          </a:p>
          <a:p>
            <a:pPr lvl="1" algn="l">
              <a:spcAft>
                <a:spcPts val="1200"/>
              </a:spcAft>
            </a:pPr>
            <a:r>
              <a:rPr lang="en-US" dirty="0">
                <a:latin typeface="Segoe UI Semibold" panose="020B0702040204020203" pitchFamily="34" charset="0"/>
                <a:cs typeface="Segoe UI Semibold" panose="020B0702040204020203" pitchFamily="34" charset="0"/>
              </a:rPr>
              <a:t>What’s driving favorable/unfavorable expenses?</a:t>
            </a:r>
          </a:p>
          <a:p>
            <a:pPr marL="800100" lvl="1" indent="-342900" algn="l">
              <a:spcAft>
                <a:spcPts val="12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Real spending drivers – Why?</a:t>
            </a:r>
          </a:p>
          <a:p>
            <a:pPr marL="800100" lvl="1" indent="-342900" algn="l">
              <a:spcAft>
                <a:spcPts val="12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Timing?  (i.e., insurance premiums are uneven)</a:t>
            </a:r>
          </a:p>
          <a:p>
            <a:pPr marL="800100" lvl="1" indent="-342900" algn="l">
              <a:spcAft>
                <a:spcPts val="12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Budgeting problem or oversight? </a:t>
            </a:r>
          </a:p>
          <a:p>
            <a:pPr marL="1257300" lvl="2" indent="-342900" algn="l">
              <a:buFont typeface="Arial" panose="020B0604020202020204" pitchFamily="34" charset="0"/>
              <a:buChar char="•"/>
            </a:pPr>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p:txBody>
      </p:sp>
      <p:sp>
        <p:nvSpPr>
          <p:cNvPr id="2" name="Title 1">
            <a:extLst>
              <a:ext uri="{FF2B5EF4-FFF2-40B4-BE49-F238E27FC236}">
                <a16:creationId xmlns:a16="http://schemas.microsoft.com/office/drawing/2014/main" id="{8C06D09E-8044-EED0-74F8-C339639FB42F}"/>
              </a:ext>
            </a:extLst>
          </p:cNvPr>
          <p:cNvSpPr txBox="1">
            <a:spLocks/>
          </p:cNvSpPr>
          <p:nvPr/>
        </p:nvSpPr>
        <p:spPr>
          <a:xfrm>
            <a:off x="623848" y="822977"/>
            <a:ext cx="5526757" cy="94818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Aft>
                <a:spcPts val="1200"/>
              </a:spcAft>
            </a:pPr>
            <a:r>
              <a:rPr lang="en-US" sz="16000" spc="-150" dirty="0">
                <a:solidFill>
                  <a:srgbClr val="0070C0"/>
                </a:solidFill>
                <a:latin typeface="Segoe UI Semibold" panose="020B0702040204020203" pitchFamily="34" charset="0"/>
                <a:cs typeface="Segoe UI Semibold" panose="020B0702040204020203" pitchFamily="34" charset="0"/>
              </a:rPr>
              <a:t>The Income Statement</a:t>
            </a:r>
            <a:br>
              <a:rPr lang="en-US" sz="28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11200" spc="-150" dirty="0">
                <a:latin typeface="Segoe UI Semibold" panose="020B0702040204020203" pitchFamily="34" charset="0"/>
                <a:ea typeface="OPen Sans" panose="020B0606030504020204" pitchFamily="34" charset="0"/>
                <a:cs typeface="Segoe UI Semibold" panose="020B0702040204020203" pitchFamily="34" charset="0"/>
              </a:rPr>
              <a:t>Understanding</a:t>
            </a:r>
            <a:r>
              <a:rPr lang="en-US" sz="11200" b="1" spc="-150" dirty="0">
                <a:latin typeface="Segoe UI Semibold" panose="020B0702040204020203" pitchFamily="34" charset="0"/>
                <a:ea typeface="OPen Sans" panose="020B0606030504020204" pitchFamily="34" charset="0"/>
                <a:cs typeface="Segoe UI Semibold" panose="020B0702040204020203" pitchFamily="34" charset="0"/>
              </a:rPr>
              <a:t> </a:t>
            </a:r>
            <a:r>
              <a:rPr lang="en-US" sz="11200" spc="-150" dirty="0">
                <a:latin typeface="Segoe UI Semibold" panose="020B0702040204020203" pitchFamily="34" charset="0"/>
                <a:ea typeface="OPen Sans" panose="020B0606030504020204" pitchFamily="34" charset="0"/>
                <a:cs typeface="Segoe UI Semibold" panose="020B0702040204020203" pitchFamily="34" charset="0"/>
              </a:rPr>
              <a:t>How It Works </a:t>
            </a:r>
          </a:p>
        </p:txBody>
      </p:sp>
      <p:pic>
        <p:nvPicPr>
          <p:cNvPr id="7" name="Picture 6">
            <a:extLst>
              <a:ext uri="{FF2B5EF4-FFF2-40B4-BE49-F238E27FC236}">
                <a16:creationId xmlns:a16="http://schemas.microsoft.com/office/drawing/2014/main" id="{789E415D-C509-102E-52CD-6A3B1B38C526}"/>
              </a:ext>
            </a:extLst>
          </p:cNvPr>
          <p:cNvPicPr>
            <a:picLocks noChangeAspect="1"/>
          </p:cNvPicPr>
          <p:nvPr/>
        </p:nvPicPr>
        <p:blipFill rotWithShape="1">
          <a:blip r:embed="rId4">
            <a:extLst>
              <a:ext uri="{28A0092B-C50C-407E-A947-70E740481C1C}">
                <a14:useLocalDpi xmlns:a14="http://schemas.microsoft.com/office/drawing/2010/main" val="0"/>
              </a:ext>
            </a:extLst>
          </a:blip>
          <a:srcRect l="7385" t="5341" r="21273"/>
          <a:stretch/>
        </p:blipFill>
        <p:spPr>
          <a:xfrm>
            <a:off x="6857709" y="442098"/>
            <a:ext cx="4627186" cy="4420392"/>
          </a:xfrm>
          <a:prstGeom prst="rect">
            <a:avLst/>
          </a:prstGeom>
        </p:spPr>
      </p:pic>
    </p:spTree>
    <p:extLst>
      <p:ext uri="{BB962C8B-B14F-4D97-AF65-F5344CB8AC3E}">
        <p14:creationId xmlns:p14="http://schemas.microsoft.com/office/powerpoint/2010/main" val="401689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78F37-5B52-3ED6-46FD-5652517E54D8}"/>
              </a:ext>
            </a:extLst>
          </p:cNvPr>
          <p:cNvPicPr>
            <a:picLocks noChangeAspect="1"/>
          </p:cNvPicPr>
          <p:nvPr/>
        </p:nvPicPr>
        <p:blipFill>
          <a:blip r:embed="rId2"/>
          <a:stretch>
            <a:fillRect/>
          </a:stretch>
        </p:blipFill>
        <p:spPr>
          <a:xfrm>
            <a:off x="905933" y="0"/>
            <a:ext cx="8949188" cy="6858000"/>
          </a:xfrm>
          <a:prstGeom prst="rect">
            <a:avLst/>
          </a:prstGeom>
        </p:spPr>
      </p:pic>
    </p:spTree>
    <p:extLst>
      <p:ext uri="{BB962C8B-B14F-4D97-AF65-F5344CB8AC3E}">
        <p14:creationId xmlns:p14="http://schemas.microsoft.com/office/powerpoint/2010/main" val="159784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54BD38-35B4-874A-8E58-079CBE630EF9}"/>
              </a:ext>
            </a:extLst>
          </p:cNvPr>
          <p:cNvPicPr>
            <a:picLocks noChangeAspect="1"/>
          </p:cNvPicPr>
          <p:nvPr/>
        </p:nvPicPr>
        <p:blipFill>
          <a:blip r:embed="rId2"/>
          <a:stretch>
            <a:fillRect/>
          </a:stretch>
        </p:blipFill>
        <p:spPr>
          <a:xfrm>
            <a:off x="904875" y="290512"/>
            <a:ext cx="10382250" cy="6276975"/>
          </a:xfrm>
          <a:prstGeom prst="rect">
            <a:avLst/>
          </a:prstGeom>
        </p:spPr>
      </p:pic>
    </p:spTree>
    <p:extLst>
      <p:ext uri="{BB962C8B-B14F-4D97-AF65-F5344CB8AC3E}">
        <p14:creationId xmlns:p14="http://schemas.microsoft.com/office/powerpoint/2010/main" val="209611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C8246-E05A-75DC-ACFA-61029CAC3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446933" y="1008194"/>
            <a:ext cx="5463802" cy="1184499"/>
          </a:xfrm>
        </p:spPr>
        <p:txBody>
          <a:bodyPr>
            <a:normAutofit/>
          </a:body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Financial Sustainability</a:t>
            </a:r>
            <a:br>
              <a:rPr lang="en-US" sz="28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Segoe UI Semibold" panose="020B0702040204020203" pitchFamily="34" charset="0"/>
                <a:ea typeface="OPen Sans" panose="020B0606030504020204" pitchFamily="34" charset="0"/>
                <a:cs typeface="Segoe UI Semibold" panose="020B0702040204020203" pitchFamily="34" charset="0"/>
              </a:rPr>
              <a:t>The Direct Link to Reserve Planning</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446933" y="2442601"/>
            <a:ext cx="8290978" cy="3119246"/>
          </a:xfrm>
        </p:spPr>
        <p:txBody>
          <a:bodyPr>
            <a:noAutofit/>
          </a:bodyPr>
          <a:lstStyle/>
          <a:p>
            <a:pPr algn="l"/>
            <a:r>
              <a:rPr lang="en-US"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Financial sustainability depends on “data driven” planning</a:t>
            </a:r>
            <a:endParaRPr lang="en-US" dirty="0">
              <a:solidFill>
                <a:schemeClr val="accent4">
                  <a:lumMod val="75000"/>
                </a:schemeClr>
              </a:solidFill>
              <a:latin typeface="Segoe UI Semibold" panose="020B0702040204020203" pitchFamily="34" charset="0"/>
              <a:cs typeface="Segoe UI Semibold" panose="020B0702040204020203" pitchFamily="34" charset="0"/>
            </a:endParaRPr>
          </a:p>
          <a:p>
            <a:pPr marL="800100" lvl="1" indent="-342900" algn="l">
              <a:lnSpc>
                <a:spcPct val="15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Rule of Thumb – No connection to reality</a:t>
            </a:r>
          </a:p>
          <a:p>
            <a:pPr marL="1257300" lvl="2" indent="-342900" algn="l">
              <a:lnSpc>
                <a:spcPct val="150000"/>
              </a:lnSpc>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FHA minimum requirements “10% of income”</a:t>
            </a:r>
          </a:p>
          <a:p>
            <a:pPr marL="800100" lvl="1" indent="-342900" algn="l">
              <a:lnSpc>
                <a:spcPct val="15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Back of the envelope self-developed spreadsheets</a:t>
            </a:r>
          </a:p>
          <a:p>
            <a:pPr marL="1257300" lvl="2" indent="-342900" algn="l">
              <a:lnSpc>
                <a:spcPct val="150000"/>
              </a:lnSpc>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No Substitute for the Reserve Study</a:t>
            </a:r>
          </a:p>
          <a:p>
            <a:pPr marL="800100" lvl="1" indent="-342900" algn="l">
              <a:lnSpc>
                <a:spcPct val="15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Reserve Study establishes funding for YOUR unique requirements</a:t>
            </a:r>
          </a:p>
          <a:p>
            <a:pPr algn="l"/>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p:txBody>
      </p:sp>
    </p:spTree>
    <p:extLst>
      <p:ext uri="{BB962C8B-B14F-4D97-AF65-F5344CB8AC3E}">
        <p14:creationId xmlns:p14="http://schemas.microsoft.com/office/powerpoint/2010/main" val="18022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60156-FF81-A35A-0095-D4FE2D394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530911" y="2008094"/>
            <a:ext cx="7593719" cy="4079246"/>
          </a:xfrm>
        </p:spPr>
        <p:txBody>
          <a:bodyPr>
            <a:noAutofit/>
          </a:bodyPr>
          <a:lstStyle/>
          <a:p>
            <a:pPr algn="l">
              <a:lnSpc>
                <a:spcPct val="100000"/>
              </a:lnSpc>
              <a:spcAft>
                <a:spcPts val="600"/>
              </a:spcAft>
            </a:pPr>
            <a:r>
              <a:rPr lang="en-US" dirty="0">
                <a:latin typeface="Segoe UI Semibold" panose="020B0702040204020203" pitchFamily="34" charset="0"/>
                <a:ea typeface="OPen Sans" panose="020B0606030504020204" pitchFamily="34" charset="0"/>
                <a:cs typeface="Segoe UI Semibold" panose="020B0702040204020203" pitchFamily="34" charset="0"/>
              </a:rPr>
              <a:t>Catalogs All Capital Assets</a:t>
            </a:r>
          </a:p>
          <a:p>
            <a:pPr marL="800100" lvl="1" indent="-342900" algn="l">
              <a:lnSpc>
                <a:spcPct val="100000"/>
              </a:lnSpc>
              <a:spcAft>
                <a:spcPts val="6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Establishes remaining useful life</a:t>
            </a:r>
          </a:p>
          <a:p>
            <a:pPr marL="800100" lvl="1" indent="-342900" algn="l">
              <a:lnSpc>
                <a:spcPct val="100000"/>
              </a:lnSpc>
              <a:spcAft>
                <a:spcPts val="6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Projects replacement costs per asset</a:t>
            </a:r>
          </a:p>
          <a:p>
            <a:pPr marL="800100" lvl="1" indent="-342900" algn="l">
              <a:lnSpc>
                <a:spcPct val="100000"/>
              </a:lnSpc>
              <a:spcAft>
                <a:spcPts val="6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Recommends annual funding contribution and replacement schedule</a:t>
            </a:r>
          </a:p>
          <a:p>
            <a:pPr marL="800100" lvl="1" indent="-342900" algn="l">
              <a:lnSpc>
                <a:spcPct val="100000"/>
              </a:lnSpc>
              <a:spcAft>
                <a:spcPts val="6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Forecasts replacements over 30-40 cycles to capture long life items such as siding, paving, roofing</a:t>
            </a:r>
          </a:p>
          <a:p>
            <a:pPr marL="800100" lvl="1" indent="-342900" algn="l">
              <a:lnSpc>
                <a:spcPct val="100000"/>
              </a:lnSpc>
              <a:spcAft>
                <a:spcPts val="600"/>
              </a:spcAft>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Updated every 3-5 years</a:t>
            </a:r>
          </a:p>
          <a:p>
            <a:pPr algn="l">
              <a:lnSpc>
                <a:spcPct val="100000"/>
              </a:lnSpc>
              <a:spcAft>
                <a:spcPts val="600"/>
              </a:spcAft>
            </a:pPr>
            <a:r>
              <a:rPr lang="en-US" dirty="0">
                <a:latin typeface="Segoe UI Semibold" panose="020B0702040204020203" pitchFamily="34" charset="0"/>
                <a:ea typeface="OPen Sans" panose="020B0606030504020204" pitchFamily="34" charset="0"/>
                <a:cs typeface="Segoe UI Semibold" panose="020B0702040204020203" pitchFamily="34" charset="0"/>
              </a:rPr>
              <a:t>Approximate estimates – not decimal point accurate</a:t>
            </a:r>
          </a:p>
        </p:txBody>
      </p:sp>
      <p:sp>
        <p:nvSpPr>
          <p:cNvPr id="8" name="Title 1">
            <a:extLst>
              <a:ext uri="{FF2B5EF4-FFF2-40B4-BE49-F238E27FC236}">
                <a16:creationId xmlns:a16="http://schemas.microsoft.com/office/drawing/2014/main" id="{5FF2CA79-F7E6-991B-B35A-5BCF19F6C294}"/>
              </a:ext>
            </a:extLst>
          </p:cNvPr>
          <p:cNvSpPr txBox="1">
            <a:spLocks/>
          </p:cNvSpPr>
          <p:nvPr/>
        </p:nvSpPr>
        <p:spPr>
          <a:xfrm>
            <a:off x="3547031" y="1035698"/>
            <a:ext cx="5270397" cy="6831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0070C0"/>
                </a:solidFill>
                <a:latin typeface="Segoe UI Semibold" panose="020B0702040204020203" pitchFamily="34" charset="0"/>
                <a:cs typeface="Segoe UI Semibold" panose="020B0702040204020203" pitchFamily="34" charset="0"/>
                <a:hlinkClick r:id="rId4">
                  <a:extLst>
                    <a:ext uri="{A12FA001-AC4F-418D-AE19-62706E023703}">
                      <ahyp:hlinkClr xmlns:ahyp="http://schemas.microsoft.com/office/drawing/2018/hyperlinkcolor" val="tx"/>
                    </a:ext>
                  </a:extLst>
                </a:hlinkClick>
              </a:rPr>
              <a:t>Reserve Study</a:t>
            </a:r>
            <a:r>
              <a:rPr lang="en-US" sz="4000" dirty="0">
                <a:solidFill>
                  <a:srgbClr val="0070C0"/>
                </a:solidFill>
                <a:latin typeface="Segoe UI Semibold" panose="020B0702040204020203" pitchFamily="34" charset="0"/>
                <a:cs typeface="Segoe UI Semibold" panose="020B0702040204020203" pitchFamily="34" charset="0"/>
              </a:rPr>
              <a:t> </a:t>
            </a:r>
            <a:endParaRPr lang="en-US" sz="40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5610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F08751-9F08-A4C6-6992-7E2EEC175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016661" y="2259504"/>
            <a:ext cx="8134896" cy="3555600"/>
          </a:xfrm>
        </p:spPr>
        <p:txBody>
          <a:bodyPr>
            <a:noAutofit/>
          </a:bodyPr>
          <a:lstStyle/>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Capital Assets</a:t>
            </a:r>
          </a:p>
          <a:p>
            <a:pPr marL="800100" lvl="1" indent="-342900" algn="l">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Typically replaced infrequently ~5-30 years</a:t>
            </a:r>
          </a:p>
          <a:p>
            <a:pPr marL="800100" lvl="1" indent="-342900" algn="l">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Roofs, paving, septic pumps, etc.</a:t>
            </a:r>
          </a:p>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“Grey Area Assets”</a:t>
            </a:r>
          </a:p>
          <a:p>
            <a:pPr marL="800100" lvl="1" indent="-342900" algn="l">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Seal coating</a:t>
            </a:r>
          </a:p>
          <a:p>
            <a:pPr marL="800100" lvl="1" indent="-342900" algn="l">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Extensive rot repair</a:t>
            </a:r>
          </a:p>
          <a:p>
            <a:pPr marL="800100" lvl="1" indent="-342900" algn="l">
              <a:buFont typeface="Arial" panose="020B0604020202020204" pitchFamily="34" charset="0"/>
              <a:buChar char="•"/>
            </a:pPr>
            <a:r>
              <a:rPr lang="en-US" sz="1600" dirty="0">
                <a:latin typeface="Segoe UI Semibold" panose="020B0702040204020203" pitchFamily="34" charset="0"/>
                <a:cs typeface="Segoe UI Semibold" panose="020B0702040204020203" pitchFamily="34" charset="0"/>
              </a:rPr>
              <a:t>Cyclical exterior painting</a:t>
            </a:r>
          </a:p>
          <a:p>
            <a:pPr algn="l">
              <a:spcAft>
                <a:spcPts val="1200"/>
              </a:spcAft>
            </a:pPr>
            <a:r>
              <a:rPr lang="en-US" sz="1600" b="1" dirty="0">
                <a:latin typeface="Segoe UI Semibold" panose="020B0702040204020203" pitchFamily="34" charset="0"/>
                <a:ea typeface="OPen Sans" panose="020B0606030504020204" pitchFamily="34" charset="0"/>
                <a:cs typeface="Segoe UI Semibold" panose="020B0702040204020203" pitchFamily="34" charset="0"/>
              </a:rPr>
              <a:t>If the “grey area” assets are provided for in the Reserve Study; replacements are legitimate reserve expenses</a:t>
            </a:r>
          </a:p>
          <a:p>
            <a:pPr algn="l">
              <a:spcAft>
                <a:spcPts val="1200"/>
              </a:spcAft>
            </a:pPr>
            <a:r>
              <a:rPr lang="en-US" sz="1600" b="1" dirty="0">
                <a:latin typeface="Segoe UI Semibold" panose="020B0702040204020203" pitchFamily="34" charset="0"/>
                <a:ea typeface="OPen Sans" panose="020B0606030504020204" pitchFamily="34" charset="0"/>
                <a:cs typeface="Segoe UI Semibold" panose="020B0702040204020203" pitchFamily="34" charset="0"/>
              </a:rPr>
              <a:t>Reserve funds should not be accessed just because operating funds are low</a:t>
            </a:r>
          </a:p>
        </p:txBody>
      </p:sp>
      <p:sp>
        <p:nvSpPr>
          <p:cNvPr id="8" name="Title 1">
            <a:extLst>
              <a:ext uri="{FF2B5EF4-FFF2-40B4-BE49-F238E27FC236}">
                <a16:creationId xmlns:a16="http://schemas.microsoft.com/office/drawing/2014/main" id="{3B1EABBB-0194-F907-AF41-C4BE0C1CB226}"/>
              </a:ext>
            </a:extLst>
          </p:cNvPr>
          <p:cNvSpPr txBox="1">
            <a:spLocks/>
          </p:cNvSpPr>
          <p:nvPr/>
        </p:nvSpPr>
        <p:spPr>
          <a:xfrm>
            <a:off x="2887096" y="1306936"/>
            <a:ext cx="8394027" cy="95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Reserve Study</a:t>
            </a:r>
            <a:b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br>
            <a:r>
              <a:rPr lang="en-US" sz="400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and</a:t>
            </a:r>
            <a: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 </a:t>
            </a:r>
            <a:r>
              <a:rPr lang="en-US" sz="400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Money Appropriation</a:t>
            </a:r>
          </a:p>
        </p:txBody>
      </p:sp>
      <p:pic>
        <p:nvPicPr>
          <p:cNvPr id="11" name="Picture 10">
            <a:extLst>
              <a:ext uri="{FF2B5EF4-FFF2-40B4-BE49-F238E27FC236}">
                <a16:creationId xmlns:a16="http://schemas.microsoft.com/office/drawing/2014/main" id="{E84B663F-591F-B34F-41A3-749EC2649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45168">
            <a:off x="9234895" y="1686941"/>
            <a:ext cx="2372610" cy="2372610"/>
          </a:xfrm>
          <a:prstGeom prst="rect">
            <a:avLst/>
          </a:prstGeom>
        </p:spPr>
      </p:pic>
    </p:spTree>
    <p:extLst>
      <p:ext uri="{BB962C8B-B14F-4D97-AF65-F5344CB8AC3E}">
        <p14:creationId xmlns:p14="http://schemas.microsoft.com/office/powerpoint/2010/main" val="51151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4619C-5F8C-FF52-4966-34695902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004791" y="1197793"/>
            <a:ext cx="8394027" cy="952568"/>
          </a:xfrm>
        </p:spPr>
        <p:txBody>
          <a:bodyPr>
            <a:noAutofit/>
          </a:bodyPr>
          <a:lstStyle/>
          <a:p>
            <a:pPr algn="l"/>
            <a: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Reserve Study</a:t>
            </a:r>
            <a:b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br>
            <a:r>
              <a:rPr lang="en-US" sz="400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and</a:t>
            </a:r>
            <a: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 </a:t>
            </a:r>
            <a:r>
              <a:rPr lang="en-US" sz="400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Money Appropriation</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004791" y="2355634"/>
            <a:ext cx="7593719" cy="3457337"/>
          </a:xfrm>
        </p:spPr>
        <p:txBody>
          <a:bodyPr>
            <a:noAutofit/>
          </a:bodyPr>
          <a:lstStyle/>
          <a:p>
            <a:pPr algn="l"/>
            <a:r>
              <a:rPr lang="en-US" sz="1800"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Generally, if the Reserve Study provided for a specific asset replacement, appropriating funds is appropriate</a:t>
            </a:r>
          </a:p>
          <a:p>
            <a:pPr algn="l"/>
            <a:r>
              <a:rPr lang="en-US" sz="1600" b="1" i="1" dirty="0">
                <a:latin typeface="Segoe UI Semibold" panose="020B0702040204020203" pitchFamily="34" charset="0"/>
                <a:ea typeface="OPen Sans" panose="020B0606030504020204" pitchFamily="34" charset="0"/>
                <a:cs typeface="Segoe UI Semibold" panose="020B0702040204020203" pitchFamily="34" charset="0"/>
              </a:rPr>
              <a:t>Example</a:t>
            </a:r>
            <a:r>
              <a:rPr lang="en-US" sz="1600" b="1" dirty="0">
                <a:latin typeface="Segoe UI Semibold" panose="020B0702040204020203" pitchFamily="34" charset="0"/>
                <a:ea typeface="OPen Sans" panose="020B0606030504020204" pitchFamily="34" charset="0"/>
                <a:cs typeface="Segoe UI Semibold" panose="020B0702040204020203" pitchFamily="34" charset="0"/>
              </a:rPr>
              <a:t> </a:t>
            </a:r>
            <a:r>
              <a:rPr lang="en-US" sz="1600" dirty="0">
                <a:latin typeface="Segoe UI Semibold" panose="020B0702040204020203" pitchFamily="34" charset="0"/>
                <a:cs typeface="Segoe UI Semibold" panose="020B0702040204020203" pitchFamily="34" charset="0"/>
              </a:rPr>
              <a:t>– roof replacement is forecast for 2027; but requires replacement in 2025, legitimate to pull funds</a:t>
            </a:r>
          </a:p>
          <a:p>
            <a:pPr algn="l">
              <a:spcAft>
                <a:spcPts val="1200"/>
              </a:spcAft>
            </a:pPr>
            <a:r>
              <a:rPr lang="en-US" sz="1600" b="1" i="1" dirty="0">
                <a:latin typeface="Segoe UI Semibold" panose="020B0702040204020203" pitchFamily="34" charset="0"/>
                <a:ea typeface="OPen Sans" panose="020B0606030504020204" pitchFamily="34" charset="0"/>
                <a:cs typeface="Segoe UI Semibold" panose="020B0702040204020203" pitchFamily="34" charset="0"/>
              </a:rPr>
              <a:t>Example</a:t>
            </a:r>
            <a:r>
              <a:rPr lang="en-US" sz="1600" dirty="0">
                <a:latin typeface="Segoe UI Semibold" panose="020B0702040204020203" pitchFamily="34" charset="0"/>
                <a:cs typeface="Segoe UI Semibold" panose="020B0702040204020203" pitchFamily="34" charset="0"/>
              </a:rPr>
              <a:t> - if significant rot repair is required but no funding provision made through Reserve Study</a:t>
            </a:r>
          </a:p>
          <a:p>
            <a:pPr marL="742950" lvl="1" indent="-285750" algn="l">
              <a:spcAft>
                <a:spcPts val="1200"/>
              </a:spcAft>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Rot should be addressed through Operating Account</a:t>
            </a:r>
          </a:p>
          <a:p>
            <a:pPr marL="742950" lvl="1" indent="-285750" algn="l">
              <a:spcAft>
                <a:spcPts val="1200"/>
              </a:spcAft>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If pulled as an “unfunded” component from the Reserve Study, recognize that this component should be added in the next 5 year update.   Reserve contribution recommendation will increase due to new component and backfilling a prior year appropriation from which there were no funds provided</a:t>
            </a:r>
          </a:p>
        </p:txBody>
      </p:sp>
      <p:pic>
        <p:nvPicPr>
          <p:cNvPr id="12" name="Picture 11">
            <a:extLst>
              <a:ext uri="{FF2B5EF4-FFF2-40B4-BE49-F238E27FC236}">
                <a16:creationId xmlns:a16="http://schemas.microsoft.com/office/drawing/2014/main" id="{670CBC54-DD2E-45D4-4F36-6E6048786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45168">
            <a:off x="9765484" y="1239401"/>
            <a:ext cx="1666053" cy="1666053"/>
          </a:xfrm>
          <a:prstGeom prst="rect">
            <a:avLst/>
          </a:prstGeom>
        </p:spPr>
      </p:pic>
    </p:spTree>
    <p:extLst>
      <p:ext uri="{BB962C8B-B14F-4D97-AF65-F5344CB8AC3E}">
        <p14:creationId xmlns:p14="http://schemas.microsoft.com/office/powerpoint/2010/main" val="11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535E5-CBAC-5FA1-7E9C-7C5A55537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2436687" y="1337069"/>
            <a:ext cx="8394027" cy="510362"/>
          </a:xfrm>
        </p:spPr>
        <p:txBody>
          <a:bodyPr>
            <a:noAutofit/>
          </a:bodyPr>
          <a:lstStyle/>
          <a:p>
            <a:r>
              <a:rPr lang="en-US" sz="3600" spc="-150" dirty="0">
                <a:latin typeface="Segoe UI Semibold" panose="020B0702040204020203" pitchFamily="34" charset="0"/>
                <a:ea typeface="OPen Sans" panose="020B0606030504020204" pitchFamily="34" charset="0"/>
                <a:cs typeface="Segoe UI Semibold" panose="020B0702040204020203" pitchFamily="34" charset="0"/>
              </a:rPr>
              <a:t>Funding Choices When Reserves Run Out</a:t>
            </a:r>
          </a:p>
        </p:txBody>
      </p:sp>
      <p:sp>
        <p:nvSpPr>
          <p:cNvPr id="8" name="Subtitle 2">
            <a:extLst>
              <a:ext uri="{FF2B5EF4-FFF2-40B4-BE49-F238E27FC236}">
                <a16:creationId xmlns:a16="http://schemas.microsoft.com/office/drawing/2014/main" id="{51B824EA-BC05-848D-8E4A-25901B547730}"/>
              </a:ext>
            </a:extLst>
          </p:cNvPr>
          <p:cNvSpPr txBox="1">
            <a:spLocks/>
          </p:cNvSpPr>
          <p:nvPr/>
        </p:nvSpPr>
        <p:spPr>
          <a:xfrm>
            <a:off x="4086443" y="4594299"/>
            <a:ext cx="5094514" cy="4279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solidFill>
                  <a:srgbClr val="C00000"/>
                </a:solidFill>
                <a:latin typeface="Segoe UI Semibold" panose="020B0702040204020203" pitchFamily="34" charset="0"/>
                <a:ea typeface="OPen Sans" panose="020B0606030504020204" pitchFamily="34" charset="0"/>
                <a:cs typeface="Segoe UI Semibold" panose="020B0702040204020203" pitchFamily="34" charset="0"/>
              </a:rPr>
              <a:t>Special Assessment OR a Bank Loan</a:t>
            </a:r>
            <a:endParaRPr lang="en-US" sz="2200" dirty="0">
              <a:solidFill>
                <a:srgbClr val="C00000"/>
              </a:solidFill>
              <a:latin typeface="PT Serif" panose="020A0603040505020204" pitchFamily="18" charset="0"/>
            </a:endParaRPr>
          </a:p>
        </p:txBody>
      </p:sp>
      <p:sp>
        <p:nvSpPr>
          <p:cNvPr id="10" name="Subtitle 2">
            <a:extLst>
              <a:ext uri="{FF2B5EF4-FFF2-40B4-BE49-F238E27FC236}">
                <a16:creationId xmlns:a16="http://schemas.microsoft.com/office/drawing/2014/main" id="{820B72C4-A344-D996-046E-1883BBE7C496}"/>
              </a:ext>
            </a:extLst>
          </p:cNvPr>
          <p:cNvSpPr txBox="1">
            <a:spLocks/>
          </p:cNvSpPr>
          <p:nvPr/>
        </p:nvSpPr>
        <p:spPr>
          <a:xfrm>
            <a:off x="3779929" y="3549950"/>
            <a:ext cx="5707542" cy="18431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Crises management results when capital projects can not be funded through Reserves</a:t>
            </a:r>
          </a:p>
          <a:p>
            <a:r>
              <a:rPr lang="en-US" sz="1800" b="1" dirty="0">
                <a:latin typeface="Segoe UI Semibold" panose="020B0702040204020203" pitchFamily="34" charset="0"/>
                <a:ea typeface="OPen Sans" panose="020B0606030504020204" pitchFamily="34" charset="0"/>
                <a:cs typeface="Segoe UI Semibold" panose="020B0702040204020203" pitchFamily="34" charset="0"/>
              </a:rPr>
              <a:t>No good options, but…</a:t>
            </a:r>
            <a:endParaRPr lang="en-US" dirty="0">
              <a:latin typeface="PT Serif" panose="020A0603040505020204" pitchFamily="18" charset="0"/>
            </a:endParaRPr>
          </a:p>
        </p:txBody>
      </p:sp>
      <p:pic>
        <p:nvPicPr>
          <p:cNvPr id="11" name="Picture 10">
            <a:extLst>
              <a:ext uri="{FF2B5EF4-FFF2-40B4-BE49-F238E27FC236}">
                <a16:creationId xmlns:a16="http://schemas.microsoft.com/office/drawing/2014/main" id="{DEFE974C-8CD9-9C2B-892D-5DDE34119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400" y="1937261"/>
            <a:ext cx="1318600" cy="1318600"/>
          </a:xfrm>
          <a:prstGeom prst="rect">
            <a:avLst/>
          </a:prstGeom>
        </p:spPr>
      </p:pic>
    </p:spTree>
    <p:extLst>
      <p:ext uri="{BB962C8B-B14F-4D97-AF65-F5344CB8AC3E}">
        <p14:creationId xmlns:p14="http://schemas.microsoft.com/office/powerpoint/2010/main" val="263463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2E5145-4C71-5783-F837-F1863F80E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F2B746-3F89-B746-8CEE-5A64D34650F8}"/>
              </a:ext>
            </a:extLst>
          </p:cNvPr>
          <p:cNvSpPr>
            <a:spLocks noGrp="1"/>
          </p:cNvSpPr>
          <p:nvPr>
            <p:ph type="title"/>
          </p:nvPr>
        </p:nvSpPr>
        <p:spPr>
          <a:xfrm>
            <a:off x="2516933" y="765111"/>
            <a:ext cx="7158134" cy="1676952"/>
          </a:xfrm>
        </p:spPr>
        <p:txBody>
          <a:bodyPr>
            <a:noAutofit/>
          </a:bodyPr>
          <a:lstStyle/>
          <a:p>
            <a:r>
              <a:rPr lang="en-US" sz="4000" dirty="0">
                <a:solidFill>
                  <a:srgbClr val="0070C0"/>
                </a:solidFill>
                <a:latin typeface="Yu Gothic UI Semibold" panose="020B0700000000000000" pitchFamily="34" charset="-128"/>
                <a:ea typeface="Yu Gothic UI Semibold" panose="020B0700000000000000" pitchFamily="34" charset="-128"/>
              </a:rPr>
              <a:t>Why is Financial Management So Important?</a:t>
            </a:r>
          </a:p>
        </p:txBody>
      </p:sp>
      <p:sp>
        <p:nvSpPr>
          <p:cNvPr id="3" name="Content Placeholder 2">
            <a:extLst>
              <a:ext uri="{FF2B5EF4-FFF2-40B4-BE49-F238E27FC236}">
                <a16:creationId xmlns:a16="http://schemas.microsoft.com/office/drawing/2014/main" id="{F6162A17-51ED-B3C5-E66A-A6FE97201CD9}"/>
              </a:ext>
            </a:extLst>
          </p:cNvPr>
          <p:cNvSpPr>
            <a:spLocks noGrp="1"/>
          </p:cNvSpPr>
          <p:nvPr>
            <p:ph idx="1"/>
          </p:nvPr>
        </p:nvSpPr>
        <p:spPr>
          <a:xfrm>
            <a:off x="2516933" y="2600066"/>
            <a:ext cx="8259147" cy="2737044"/>
          </a:xfrm>
        </p:spPr>
        <p:txBody>
          <a:bodyPr>
            <a:normAutofit/>
          </a:bodyPr>
          <a:lstStyle/>
          <a:p>
            <a:r>
              <a:rPr lang="en-US" sz="2400" dirty="0"/>
              <a:t>Governing a condo association is an important role </a:t>
            </a:r>
          </a:p>
          <a:p>
            <a:endParaRPr lang="en-US" sz="2400" dirty="0"/>
          </a:p>
          <a:p>
            <a:r>
              <a:rPr lang="en-US" sz="2400" dirty="0"/>
              <a:t>You will hear about legal aspects this morning </a:t>
            </a:r>
          </a:p>
          <a:p>
            <a:pPr marL="0" indent="0">
              <a:buNone/>
            </a:pPr>
            <a:endParaRPr lang="en-US" sz="2400" dirty="0"/>
          </a:p>
          <a:p>
            <a:r>
              <a:rPr lang="en-US" sz="2400" dirty="0"/>
              <a:t>My experience</a:t>
            </a:r>
          </a:p>
        </p:txBody>
      </p:sp>
    </p:spTree>
    <p:extLst>
      <p:ext uri="{BB962C8B-B14F-4D97-AF65-F5344CB8AC3E}">
        <p14:creationId xmlns:p14="http://schemas.microsoft.com/office/powerpoint/2010/main" val="62007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636E3-090B-18E9-2558-9E86AFB1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1898987" y="1337069"/>
            <a:ext cx="8394027" cy="510362"/>
          </a:xfrm>
        </p:spPr>
        <p:txBody>
          <a:bodyPr>
            <a:noAutofit/>
          </a:bodyPr>
          <a:lstStyle/>
          <a:p>
            <a:r>
              <a:rPr lang="en-US" sz="3600" spc="-150" dirty="0">
                <a:latin typeface="Segoe UI Semibold" panose="020B0702040204020203" pitchFamily="34" charset="0"/>
                <a:ea typeface="OPen Sans" panose="020B0606030504020204" pitchFamily="34" charset="0"/>
                <a:cs typeface="Segoe UI Semibold" panose="020B0702040204020203" pitchFamily="34" charset="0"/>
              </a:rPr>
              <a:t>Funding Choices When Reserves Run Out</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7304806" y="2516937"/>
            <a:ext cx="4275545" cy="3003994"/>
          </a:xfrm>
        </p:spPr>
        <p:txBody>
          <a:bodyPr>
            <a:noAutofit/>
          </a:bodyPr>
          <a:lstStyle/>
          <a:p>
            <a:pPr algn="l">
              <a:lnSpc>
                <a:spcPct val="100000"/>
              </a:lnSpc>
            </a:pPr>
            <a:r>
              <a:rPr lang="en-US" sz="2200" b="1" dirty="0">
                <a:solidFill>
                  <a:srgbClr val="C00000"/>
                </a:solidFill>
                <a:latin typeface="Segoe UI Semibold" panose="020B0702040204020203" pitchFamily="34" charset="0"/>
                <a:ea typeface="OPen Sans" panose="020B0606030504020204" pitchFamily="34" charset="0"/>
                <a:cs typeface="Segoe UI Semibold" panose="020B0702040204020203" pitchFamily="34" charset="0"/>
              </a:rPr>
              <a:t>Bank Loan</a:t>
            </a:r>
            <a:r>
              <a:rPr lang="en-US" sz="2200" dirty="0">
                <a:solidFill>
                  <a:srgbClr val="C00000"/>
                </a:solidFill>
                <a:latin typeface="Segoe UI Semibold" panose="020B0702040204020203" pitchFamily="34" charset="0"/>
                <a:cs typeface="Segoe UI Semibold" panose="020B0702040204020203" pitchFamily="34" charset="0"/>
              </a:rPr>
              <a:t> </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Short term, relatively painless solution; but…</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Encumbers future association income</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Debt service years after project was completed</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By the time you pay off the loan the assets may need to be replaced again!</a:t>
            </a:r>
          </a:p>
        </p:txBody>
      </p:sp>
      <p:sp>
        <p:nvSpPr>
          <p:cNvPr id="8" name="Subtitle 2">
            <a:extLst>
              <a:ext uri="{FF2B5EF4-FFF2-40B4-BE49-F238E27FC236}">
                <a16:creationId xmlns:a16="http://schemas.microsoft.com/office/drawing/2014/main" id="{51B824EA-BC05-848D-8E4A-25901B547730}"/>
              </a:ext>
            </a:extLst>
          </p:cNvPr>
          <p:cNvSpPr txBox="1">
            <a:spLocks/>
          </p:cNvSpPr>
          <p:nvPr/>
        </p:nvSpPr>
        <p:spPr>
          <a:xfrm>
            <a:off x="1700915" y="2516937"/>
            <a:ext cx="4080951" cy="27281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solidFill>
                  <a:srgbClr val="C00000"/>
                </a:solidFill>
                <a:latin typeface="Segoe UI Semibold" panose="020B0702040204020203" pitchFamily="34" charset="0"/>
                <a:ea typeface="OPen Sans" panose="020B0606030504020204" pitchFamily="34" charset="0"/>
                <a:cs typeface="Segoe UI Semibold" panose="020B0702040204020203" pitchFamily="34" charset="0"/>
              </a:rPr>
              <a:t>Special Assessment</a:t>
            </a:r>
            <a:endParaRPr lang="en-US" sz="2200" dirty="0">
              <a:solidFill>
                <a:srgbClr val="C00000"/>
              </a:solidFill>
              <a:latin typeface="Segoe UI Semibold" panose="020B0702040204020203" pitchFamily="34" charset="0"/>
              <a:cs typeface="Segoe UI Semibold" panose="020B0702040204020203" pitchFamily="34" charset="0"/>
            </a:endParaRP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Can be very difficult to collect due to exceptional strain on homeowners</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“Flags” potentially weak financial management to banks and future buyers</a:t>
            </a:r>
          </a:p>
          <a:p>
            <a:pPr marL="342900" indent="-342900" algn="l">
              <a:lnSpc>
                <a:spcPct val="100000"/>
              </a:lnSpc>
              <a:spcAft>
                <a:spcPts val="1200"/>
              </a:spcAft>
              <a:buFont typeface="Arial" panose="020B0604020202020204" pitchFamily="34" charset="0"/>
              <a:buChar char="•"/>
            </a:pPr>
            <a:r>
              <a:rPr lang="en-US" sz="1600" dirty="0">
                <a:latin typeface="PT Serif" panose="020A0603040505020204" pitchFamily="18" charset="0"/>
              </a:rPr>
              <a:t>SHOULD NOT be used to fund recurring capital or operating expenses</a:t>
            </a:r>
          </a:p>
          <a:p>
            <a:pPr algn="l"/>
            <a:endParaRPr lang="en-US" dirty="0">
              <a:solidFill>
                <a:schemeClr val="tx1">
                  <a:lumMod val="50000"/>
                  <a:lumOff val="50000"/>
                </a:schemeClr>
              </a:solidFill>
              <a:latin typeface="PT Serif" panose="020A0603040505020204" pitchFamily="18" charset="0"/>
            </a:endParaRPr>
          </a:p>
        </p:txBody>
      </p:sp>
      <p:pic>
        <p:nvPicPr>
          <p:cNvPr id="11" name="Picture 10">
            <a:extLst>
              <a:ext uri="{FF2B5EF4-FFF2-40B4-BE49-F238E27FC236}">
                <a16:creationId xmlns:a16="http://schemas.microsoft.com/office/drawing/2014/main" id="{DEFE974C-8CD9-9C2B-892D-5DDE34119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907" y="1961621"/>
            <a:ext cx="1247194" cy="1247194"/>
          </a:xfrm>
          <a:prstGeom prst="rect">
            <a:avLst/>
          </a:prstGeom>
        </p:spPr>
      </p:pic>
    </p:spTree>
    <p:extLst>
      <p:ext uri="{BB962C8B-B14F-4D97-AF65-F5344CB8AC3E}">
        <p14:creationId xmlns:p14="http://schemas.microsoft.com/office/powerpoint/2010/main" val="160846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3F1327-F2A9-2231-D345-066F5A642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003602" y="1391796"/>
            <a:ext cx="6184797" cy="901866"/>
          </a:xfrm>
        </p:spPr>
        <p:txBody>
          <a:bodyPr>
            <a:normAutofit fontScale="90000"/>
          </a:bodyPr>
          <a:lstStyle/>
          <a:p>
            <a:r>
              <a:rPr lang="en-US" sz="44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Budget</a:t>
            </a:r>
            <a:br>
              <a:rPr lang="en-US" sz="2800"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Segoe UI Semibold" panose="020B0702040204020203" pitchFamily="34" charset="0"/>
                <a:ea typeface="OPen Sans" panose="020B0606030504020204" pitchFamily="34" charset="0"/>
                <a:cs typeface="Segoe UI Semibold" panose="020B0702040204020203" pitchFamily="34" charset="0"/>
              </a:rPr>
              <a:t>Translating Plans &amp; Strategies to Reality!</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2836841" y="2549100"/>
            <a:ext cx="7277544" cy="2648051"/>
          </a:xfrm>
        </p:spPr>
        <p:txBody>
          <a:bodyPr>
            <a:noAutofit/>
          </a:bodyPr>
          <a:lstStyle/>
          <a:p>
            <a:pPr algn="l"/>
            <a:r>
              <a:rPr lang="en-US" sz="1800"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Actually, Two Budgets</a:t>
            </a:r>
          </a:p>
          <a:p>
            <a:pPr lvl="1" algn="l"/>
            <a:r>
              <a:rPr lang="en-US" sz="1600" dirty="0">
                <a:latin typeface="Segoe UI Semibold" panose="020B0702040204020203" pitchFamily="34" charset="0"/>
                <a:cs typeface="Segoe UI Semibold" panose="020B0702040204020203" pitchFamily="34" charset="0"/>
              </a:rPr>
              <a:t>Operating &amp; Reserve</a:t>
            </a:r>
            <a:endParaRPr lang="en-US" sz="1800" dirty="0">
              <a:latin typeface="Segoe UI Semibold" panose="020B0702040204020203" pitchFamily="34" charset="0"/>
              <a:cs typeface="Segoe UI Semibold" panose="020B0702040204020203" pitchFamily="34" charset="0"/>
            </a:endParaRPr>
          </a:p>
          <a:p>
            <a:pPr algn="l"/>
            <a:r>
              <a:rPr lang="en-US" sz="1800"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Be Transparent</a:t>
            </a:r>
            <a:r>
              <a:rPr lang="en-US" sz="1800" dirty="0">
                <a:solidFill>
                  <a:schemeClr val="accent4">
                    <a:lumMod val="75000"/>
                  </a:schemeClr>
                </a:solidFill>
                <a:latin typeface="Segoe UI Semibold" panose="020B0702040204020203" pitchFamily="34" charset="0"/>
                <a:cs typeface="Segoe UI Semibold" panose="020B0702040204020203" pitchFamily="34" charset="0"/>
              </a:rPr>
              <a:t> </a:t>
            </a:r>
          </a:p>
          <a:p>
            <a:pPr lvl="1" algn="l"/>
            <a:r>
              <a:rPr lang="en-US" sz="1600" dirty="0">
                <a:latin typeface="Segoe UI Semibold" panose="020B0702040204020203" pitchFamily="34" charset="0"/>
                <a:cs typeface="Segoe UI Semibold" panose="020B0702040204020203" pitchFamily="34" charset="0"/>
              </a:rPr>
              <a:t>Review Budget Draft at Open Meeting; Allow Comments Before &amp; After</a:t>
            </a:r>
            <a:endParaRPr lang="en-US" sz="1800" dirty="0">
              <a:latin typeface="Segoe UI Semibold" panose="020B0702040204020203" pitchFamily="34" charset="0"/>
              <a:cs typeface="Segoe UI Semibold" panose="020B0702040204020203" pitchFamily="34" charset="0"/>
            </a:endParaRPr>
          </a:p>
          <a:p>
            <a:pPr algn="l"/>
            <a:r>
              <a:rPr lang="en-US" sz="1800"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Be Real!  </a:t>
            </a:r>
          </a:p>
          <a:p>
            <a:pPr lvl="1" algn="l"/>
            <a:r>
              <a:rPr lang="en-US" sz="1600" dirty="0">
                <a:latin typeface="Segoe UI Semibold" panose="020B0702040204020203" pitchFamily="34" charset="0"/>
                <a:cs typeface="Segoe UI Semibold" panose="020B0702040204020203" pitchFamily="34" charset="0"/>
              </a:rPr>
              <a:t>Best Estimate on Expenses (not necessarily “Best Case”)</a:t>
            </a:r>
            <a:endParaRPr lang="en-US" sz="1800" dirty="0">
              <a:latin typeface="Segoe UI Semibold" panose="020B0702040204020203" pitchFamily="34" charset="0"/>
              <a:cs typeface="Segoe UI Semibold" panose="020B0702040204020203" pitchFamily="34" charset="0"/>
            </a:endParaRPr>
          </a:p>
          <a:p>
            <a:pPr algn="l"/>
            <a:r>
              <a:rPr lang="en-US" sz="1800"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Provide for the Unexpected </a:t>
            </a:r>
            <a:r>
              <a:rPr lang="en-US" sz="1800" dirty="0">
                <a:solidFill>
                  <a:schemeClr val="accent4">
                    <a:lumMod val="75000"/>
                  </a:schemeClr>
                </a:solidFill>
                <a:latin typeface="Segoe UI Semibold" panose="020B0702040204020203" pitchFamily="34" charset="0"/>
                <a:cs typeface="Segoe UI Semibold" panose="020B0702040204020203" pitchFamily="34" charset="0"/>
              </a:rPr>
              <a:t>Contingency</a:t>
            </a:r>
          </a:p>
          <a:p>
            <a:pPr lvl="1" algn="l"/>
            <a:r>
              <a:rPr lang="en-US" sz="1600" dirty="0">
                <a:latin typeface="Segoe UI Semibold" panose="020B0702040204020203" pitchFamily="34" charset="0"/>
                <a:cs typeface="Segoe UI Semibold" panose="020B0702040204020203" pitchFamily="34" charset="0"/>
              </a:rPr>
              <a:t>Create an Operating Contingency Fund Target?</a:t>
            </a:r>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p:txBody>
      </p:sp>
      <p:pic>
        <p:nvPicPr>
          <p:cNvPr id="12" name="Picture 11">
            <a:extLst>
              <a:ext uri="{FF2B5EF4-FFF2-40B4-BE49-F238E27FC236}">
                <a16:creationId xmlns:a16="http://schemas.microsoft.com/office/drawing/2014/main" id="{FCF4CA47-F91A-24EF-CA74-5C5CB04C2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513" y="1250394"/>
            <a:ext cx="1796146" cy="1796146"/>
          </a:xfrm>
          <a:prstGeom prst="rect">
            <a:avLst/>
          </a:prstGeom>
        </p:spPr>
      </p:pic>
    </p:spTree>
    <p:extLst>
      <p:ext uri="{BB962C8B-B14F-4D97-AF65-F5344CB8AC3E}">
        <p14:creationId xmlns:p14="http://schemas.microsoft.com/office/powerpoint/2010/main" val="3548213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9BDB8-75B9-56F2-4BF4-85F4D94AC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670741" y="1426899"/>
            <a:ext cx="4850518" cy="896305"/>
          </a:xfrm>
        </p:spPr>
        <p:txBody>
          <a:bodyPr>
            <a:noAutofit/>
          </a:bodyPr>
          <a:lstStyle/>
          <a:p>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Budget </a:t>
            </a:r>
            <a:br>
              <a:rPr lang="en-US" sz="28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Segoe UI Semibold" panose="020B0702040204020203" pitchFamily="34" charset="0"/>
                <a:ea typeface="OPen Sans" panose="020B0606030504020204" pitchFamily="34" charset="0"/>
                <a:cs typeface="Segoe UI Semibold" panose="020B0702040204020203" pitchFamily="34" charset="0"/>
              </a:rPr>
              <a:t>Funding Capital Projects</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2836841" y="2544685"/>
            <a:ext cx="7593719" cy="2648475"/>
          </a:xfrm>
        </p:spPr>
        <p:txBody>
          <a:bodyPr>
            <a:noAutofit/>
          </a:bodyPr>
          <a:lstStyle/>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Capital Projects Should be Funded Through Accumulated &amp; Planned Reserves</a:t>
            </a:r>
          </a:p>
          <a:p>
            <a:pPr marL="800100" lvl="1" indent="-342900" algn="l">
              <a:lnSpc>
                <a:spcPct val="10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Hard decisions on catch up contributions - sometimes must be made to stop cyclical crises funding management</a:t>
            </a:r>
          </a:p>
          <a:p>
            <a:pPr marL="800100" lvl="1" indent="-342900" algn="l">
              <a:lnSpc>
                <a:spcPct val="10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Sometimes dues must increase to fill in for short sighted decisions of the past</a:t>
            </a:r>
          </a:p>
          <a:p>
            <a:pPr marL="800100" lvl="1" indent="-342900" algn="l">
              <a:lnSpc>
                <a:spcPct val="10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Loans </a:t>
            </a:r>
          </a:p>
          <a:p>
            <a:pPr marL="800100" lvl="1" indent="-342900" algn="l">
              <a:lnSpc>
                <a:spcPct val="100000"/>
              </a:lnSpc>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Special Assessments </a:t>
            </a:r>
            <a:endParaRPr lang="en-US" dirty="0">
              <a:latin typeface="Segoe UI Semibold" panose="020B0702040204020203" pitchFamily="34" charset="0"/>
              <a:cs typeface="Segoe UI Semibold" panose="020B0702040204020203" pitchFamily="34" charset="0"/>
            </a:endParaRPr>
          </a:p>
        </p:txBody>
      </p:sp>
      <p:pic>
        <p:nvPicPr>
          <p:cNvPr id="7" name="Picture 6">
            <a:extLst>
              <a:ext uri="{FF2B5EF4-FFF2-40B4-BE49-F238E27FC236}">
                <a16:creationId xmlns:a16="http://schemas.microsoft.com/office/drawing/2014/main" id="{7C942E8C-5F75-4DDF-ED4E-5675FC19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487" y="1205418"/>
            <a:ext cx="1796146" cy="1796146"/>
          </a:xfrm>
          <a:prstGeom prst="rect">
            <a:avLst/>
          </a:prstGeom>
        </p:spPr>
      </p:pic>
    </p:spTree>
    <p:extLst>
      <p:ext uri="{BB962C8B-B14F-4D97-AF65-F5344CB8AC3E}">
        <p14:creationId xmlns:p14="http://schemas.microsoft.com/office/powerpoint/2010/main" val="30533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0E18C-F7E0-E64D-BD36-E22894F6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5BDEC946-4579-EE98-E144-DB404B8A3C3D}"/>
              </a:ext>
            </a:extLst>
          </p:cNvPr>
          <p:cNvSpPr txBox="1">
            <a:spLocks/>
          </p:cNvSpPr>
          <p:nvPr/>
        </p:nvSpPr>
        <p:spPr>
          <a:xfrm>
            <a:off x="3998503" y="-118536"/>
            <a:ext cx="5270397" cy="94818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spc="-150"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Financial Management </a:t>
            </a:r>
            <a:endParaRPr lang="en-US" sz="2800" spc="-150"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670741" y="1590320"/>
            <a:ext cx="4850518" cy="896305"/>
          </a:xfrm>
        </p:spPr>
        <p:txBody>
          <a:bodyPr>
            <a:noAutofit/>
          </a:bodyPr>
          <a:lstStyle/>
          <a:p>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Budget </a:t>
            </a:r>
            <a:br>
              <a:rPr lang="en-US" sz="28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Segoe UI Semibold" panose="020B0702040204020203" pitchFamily="34" charset="0"/>
                <a:ea typeface="OPen Sans" panose="020B0606030504020204" pitchFamily="34" charset="0"/>
                <a:cs typeface="Segoe UI Semibold" panose="020B0702040204020203" pitchFamily="34" charset="0"/>
              </a:rPr>
              <a:t>Funding Capital Projects</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2836840" y="3167014"/>
            <a:ext cx="7593719" cy="2100666"/>
          </a:xfrm>
        </p:spPr>
        <p:txBody>
          <a:bodyPr>
            <a:noAutofit/>
          </a:bodyPr>
          <a:lstStyle/>
          <a:p>
            <a:pPr algn="l"/>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Board’s Fiduciary Responsibility is to Community</a:t>
            </a:r>
          </a:p>
          <a:p>
            <a:pPr algn="l">
              <a:lnSpc>
                <a:spcPct val="100000"/>
              </a:lnSpc>
            </a:pPr>
            <a:r>
              <a:rPr lang="en-US" sz="1800" dirty="0">
                <a:latin typeface="Yu Gothic UI Semibold" panose="020B0700000000000000" pitchFamily="34" charset="-128"/>
                <a:ea typeface="Yu Gothic UI Semibold" panose="020B0700000000000000" pitchFamily="34" charset="-128"/>
                <a:cs typeface="Segoe UI Semibold" panose="020B0702040204020203" pitchFamily="34" charset="0"/>
              </a:rPr>
              <a:t>Budget and funding decisions must be made in community’s best interest recognizing some members may need to consider other living locations for budget reasons.</a:t>
            </a:r>
          </a:p>
        </p:txBody>
      </p:sp>
      <p:pic>
        <p:nvPicPr>
          <p:cNvPr id="7" name="Picture 6">
            <a:extLst>
              <a:ext uri="{FF2B5EF4-FFF2-40B4-BE49-F238E27FC236}">
                <a16:creationId xmlns:a16="http://schemas.microsoft.com/office/drawing/2014/main" id="{7C942E8C-5F75-4DDF-ED4E-5675FC19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486" y="1140400"/>
            <a:ext cx="1796146" cy="1796146"/>
          </a:xfrm>
          <a:prstGeom prst="rect">
            <a:avLst/>
          </a:prstGeom>
        </p:spPr>
      </p:pic>
    </p:spTree>
    <p:extLst>
      <p:ext uri="{BB962C8B-B14F-4D97-AF65-F5344CB8AC3E}">
        <p14:creationId xmlns:p14="http://schemas.microsoft.com/office/powerpoint/2010/main" val="255781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2405FF-7C9E-59B6-7ADC-E18A36C0A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1EAC3C-D6F1-2840-DAD9-339B813AC59B}"/>
              </a:ext>
            </a:extLst>
          </p:cNvPr>
          <p:cNvSpPr>
            <a:spLocks noGrp="1"/>
          </p:cNvSpPr>
          <p:nvPr>
            <p:ph type="title"/>
          </p:nvPr>
        </p:nvSpPr>
        <p:spPr>
          <a:xfrm>
            <a:off x="838200" y="803663"/>
            <a:ext cx="10515600" cy="1325563"/>
          </a:xfrm>
        </p:spPr>
        <p:txBody>
          <a:bodyPr>
            <a:normAutofit/>
          </a:bodyPr>
          <a:lstStyle/>
          <a:p>
            <a:pPr algn="ctr"/>
            <a:r>
              <a:rPr lang="en-US" sz="4000" dirty="0">
                <a:solidFill>
                  <a:srgbClr val="0070C0"/>
                </a:solidFill>
                <a:latin typeface="Segoe UI Semibold" panose="020B0702040204020203" pitchFamily="34" charset="0"/>
                <a:ea typeface="Yu Gothic UI Semibold" panose="020B0700000000000000" pitchFamily="34" charset="-128"/>
                <a:cs typeface="Segoe UI Semibold" panose="020B0702040204020203" pitchFamily="34" charset="0"/>
              </a:rPr>
              <a:t>Managing Cash </a:t>
            </a:r>
          </a:p>
        </p:txBody>
      </p:sp>
      <p:sp>
        <p:nvSpPr>
          <p:cNvPr id="3" name="Content Placeholder 2">
            <a:extLst>
              <a:ext uri="{FF2B5EF4-FFF2-40B4-BE49-F238E27FC236}">
                <a16:creationId xmlns:a16="http://schemas.microsoft.com/office/drawing/2014/main" id="{45220628-CD9B-D50B-FCDD-5BE859B76D9F}"/>
              </a:ext>
            </a:extLst>
          </p:cNvPr>
          <p:cNvSpPr>
            <a:spLocks noGrp="1"/>
          </p:cNvSpPr>
          <p:nvPr>
            <p:ph idx="1"/>
          </p:nvPr>
        </p:nvSpPr>
        <p:spPr>
          <a:xfrm>
            <a:off x="2995127" y="2129226"/>
            <a:ext cx="6606074" cy="3399518"/>
          </a:xfrm>
        </p:spPr>
        <p:txBody>
          <a:bodyPr>
            <a:normAutofit/>
          </a:bodyPr>
          <a:lstStyle/>
          <a:p>
            <a:r>
              <a:rPr lang="en-US" sz="2400" dirty="0">
                <a:latin typeface="Segoe UI Semibold" panose="020B0702040204020203" pitchFamily="34" charset="0"/>
                <a:cs typeface="Segoe UI Semibold" panose="020B0702040204020203" pitchFamily="34" charset="0"/>
              </a:rPr>
              <a:t>Cash is king!</a:t>
            </a:r>
          </a:p>
          <a:p>
            <a:pPr marL="0" indent="0">
              <a:buNone/>
            </a:pPr>
            <a:endParaRPr lang="en-US" sz="2400" dirty="0">
              <a:latin typeface="Segoe UI Semibold" panose="020B0702040204020203" pitchFamily="34" charset="0"/>
              <a:cs typeface="Segoe UI Semibold" panose="020B0702040204020203" pitchFamily="34" charset="0"/>
            </a:endParaRPr>
          </a:p>
          <a:p>
            <a:r>
              <a:rPr lang="en-US" sz="2400" dirty="0">
                <a:latin typeface="Segoe UI Semibold" panose="020B0702040204020203" pitchFamily="34" charset="0"/>
                <a:cs typeface="Segoe UI Semibold" panose="020B0702040204020203" pitchFamily="34" charset="0"/>
              </a:rPr>
              <a:t>Your operating budget and capital budget flow into the cash budget!</a:t>
            </a:r>
          </a:p>
          <a:p>
            <a:endParaRPr lang="en-US" sz="2400" dirty="0">
              <a:latin typeface="Segoe UI Semibold" panose="020B0702040204020203" pitchFamily="34" charset="0"/>
              <a:cs typeface="Segoe UI Semibold" panose="020B0702040204020203" pitchFamily="34" charset="0"/>
            </a:endParaRPr>
          </a:p>
          <a:p>
            <a:r>
              <a:rPr lang="en-US" sz="2400" dirty="0">
                <a:latin typeface="Segoe UI Semibold" panose="020B0702040204020203" pitchFamily="34" charset="0"/>
                <a:cs typeface="Segoe UI Semibold" panose="020B0702040204020203" pitchFamily="34" charset="0"/>
              </a:rPr>
              <a:t>Need to manage cash so you don’t have any unexpected cash flow issues</a:t>
            </a:r>
          </a:p>
        </p:txBody>
      </p:sp>
    </p:spTree>
    <p:extLst>
      <p:ext uri="{BB962C8B-B14F-4D97-AF65-F5344CB8AC3E}">
        <p14:creationId xmlns:p14="http://schemas.microsoft.com/office/powerpoint/2010/main" val="207527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5947B-D6C5-679D-85E7-CDA0CD8AE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735789" y="1428314"/>
            <a:ext cx="3835729" cy="2706137"/>
          </a:xfrm>
        </p:spPr>
        <p:txBody>
          <a:bodyPr>
            <a:noAutofit/>
          </a:bodyPr>
          <a:lstStyle/>
          <a:p>
            <a:pPr algn="r">
              <a:lnSpc>
                <a:spcPts val="4700"/>
              </a:lnSpc>
            </a:pPr>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What Does Good Bid Management Look Like?</a:t>
            </a:r>
          </a:p>
        </p:txBody>
      </p:sp>
      <p:pic>
        <p:nvPicPr>
          <p:cNvPr id="4" name="Picture 3">
            <a:extLst>
              <a:ext uri="{FF2B5EF4-FFF2-40B4-BE49-F238E27FC236}">
                <a16:creationId xmlns:a16="http://schemas.microsoft.com/office/drawing/2014/main" id="{94CBEEB9-AFFA-68E5-AEFE-E41AD6DC2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208" y="1244353"/>
            <a:ext cx="6148114" cy="3074057"/>
          </a:xfrm>
          <a:prstGeom prst="rect">
            <a:avLst/>
          </a:prstGeom>
        </p:spPr>
      </p:pic>
    </p:spTree>
    <p:extLst>
      <p:ext uri="{BB962C8B-B14F-4D97-AF65-F5344CB8AC3E}">
        <p14:creationId xmlns:p14="http://schemas.microsoft.com/office/powerpoint/2010/main" val="304401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0CB339-8F43-CB7C-078C-AA822AC3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1983487" y="1036407"/>
            <a:ext cx="8998740" cy="1102426"/>
          </a:xfrm>
        </p:spPr>
        <p:txBody>
          <a:bodyPr>
            <a:normAutofit fontScale="90000"/>
          </a:bodyPr>
          <a:lstStyle/>
          <a:p>
            <a:pPr algn="l"/>
            <a:r>
              <a:rPr lang="en-US" sz="44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Should Everything or Nothing Go to Bid?</a:t>
            </a:r>
            <a:br>
              <a:rPr lang="en-US" sz="28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Segoe UI Semibold" panose="020B0702040204020203" pitchFamily="34" charset="0"/>
                <a:ea typeface="OPen Sans" panose="020B0606030504020204" pitchFamily="34" charset="0"/>
                <a:cs typeface="Segoe UI Semibold" panose="020B0702040204020203" pitchFamily="34" charset="0"/>
              </a:rPr>
              <a:t>Factors to Consider</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2784422" y="2304503"/>
            <a:ext cx="6436724" cy="3385598"/>
          </a:xfrm>
        </p:spPr>
        <p:txBody>
          <a:bodyPr>
            <a:noAutofit/>
          </a:bodyPr>
          <a:lstStyle/>
          <a:p>
            <a:pPr algn="l"/>
            <a:r>
              <a:rPr lang="en-US"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Size of the investment?</a:t>
            </a: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Is it $300 mower; or, a $7,000 lighting upgrade?</a:t>
            </a:r>
          </a:p>
          <a:p>
            <a:pPr lvl="1" algn="l"/>
            <a:endParaRPr lang="en-US" sz="1800" dirty="0">
              <a:latin typeface="Segoe UI Semibold" panose="020B0702040204020203" pitchFamily="34" charset="0"/>
              <a:cs typeface="Segoe UI Semibold" panose="020B0702040204020203" pitchFamily="34" charset="0"/>
            </a:endParaRPr>
          </a:p>
          <a:p>
            <a:pPr algn="l"/>
            <a:r>
              <a:rPr lang="en-US" b="1" dirty="0">
                <a:solidFill>
                  <a:schemeClr val="accent4">
                    <a:lumMod val="75000"/>
                  </a:schemeClr>
                </a:solidFill>
                <a:latin typeface="Segoe UI Semibold" panose="020B0702040204020203" pitchFamily="34" charset="0"/>
                <a:ea typeface="Open Sans" panose="020B0606030504020204" pitchFamily="34" charset="0"/>
                <a:cs typeface="Segoe UI Semibold" panose="020B0702040204020203" pitchFamily="34" charset="0"/>
              </a:rPr>
              <a:t>Type of Project &amp; Community History</a:t>
            </a: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Totally new endeavor? </a:t>
            </a: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Bids can help validate scope</a:t>
            </a:r>
            <a:endParaRPr lang="en-US" dirty="0">
              <a:latin typeface="Segoe UI Semibold" panose="020B0702040204020203" pitchFamily="34" charset="0"/>
              <a:cs typeface="Segoe UI Semibold" panose="020B0702040204020203" pitchFamily="34" charset="0"/>
            </a:endParaRP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A repeat project (i.e. power washing) with historical experience?</a:t>
            </a:r>
          </a:p>
          <a:p>
            <a:pPr marL="1257300" lvl="2" indent="-342900" algn="l">
              <a:buFont typeface="Arial" panose="020B0604020202020204" pitchFamily="34" charset="0"/>
              <a:buChar char="•"/>
            </a:pPr>
            <a:r>
              <a:rPr lang="en-US" dirty="0">
                <a:latin typeface="Segoe UI Semibold" panose="020B0702040204020203" pitchFamily="34" charset="0"/>
                <a:cs typeface="Segoe UI Semibold" panose="020B0702040204020203" pitchFamily="34" charset="0"/>
              </a:rPr>
              <a:t>Historical cost reference</a:t>
            </a:r>
          </a:p>
          <a:p>
            <a:pPr marL="1257300" lvl="2" indent="-342900" algn="l">
              <a:buFont typeface="Arial" panose="020B0604020202020204" pitchFamily="34" charset="0"/>
              <a:buChar char="•"/>
            </a:pPr>
            <a:r>
              <a:rPr lang="en-US" dirty="0">
                <a:latin typeface="Segoe UI Semibold" panose="020B0702040204020203" pitchFamily="34" charset="0"/>
                <a:cs typeface="Segoe UI Semibold" panose="020B0702040204020203" pitchFamily="34" charset="0"/>
              </a:rPr>
              <a:t>Good vendor experience</a:t>
            </a:r>
          </a:p>
          <a:p>
            <a:pPr algn="l"/>
            <a:endParaRPr lang="en-US" dirty="0">
              <a:solidFill>
                <a:schemeClr val="tx1">
                  <a:lumMod val="50000"/>
                  <a:lumOff val="50000"/>
                </a:schemeClr>
              </a:solidFill>
              <a:latin typeface="PT Serif" panose="020A0603040505020204" pitchFamily="18" charset="0"/>
            </a:endParaRPr>
          </a:p>
          <a:p>
            <a:pPr algn="l"/>
            <a:endParaRPr lang="en-US" dirty="0">
              <a:solidFill>
                <a:schemeClr val="tx1">
                  <a:lumMod val="50000"/>
                  <a:lumOff val="50000"/>
                </a:schemeClr>
              </a:solidFill>
              <a:latin typeface="PT Serif" panose="020A0603040505020204" pitchFamily="18" charset="0"/>
            </a:endParaRPr>
          </a:p>
        </p:txBody>
      </p:sp>
    </p:spTree>
    <p:extLst>
      <p:ext uri="{BB962C8B-B14F-4D97-AF65-F5344CB8AC3E}">
        <p14:creationId xmlns:p14="http://schemas.microsoft.com/office/powerpoint/2010/main" val="279468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3E0797-5713-89A1-91BA-7EE792F69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547032" y="1019259"/>
            <a:ext cx="3906438" cy="774610"/>
          </a:xfrm>
        </p:spPr>
        <p:txBody>
          <a:bodyPr>
            <a:noAutofit/>
          </a:body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Bid Process</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547032" y="1982521"/>
            <a:ext cx="7593719" cy="4073895"/>
          </a:xfrm>
        </p:spPr>
        <p:txBody>
          <a:bodyPr>
            <a:noAutofit/>
          </a:bodyPr>
          <a:lstStyle/>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Establish scope of work</a:t>
            </a: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Or, finalize scope based on vendor input for complex projects</a:t>
            </a:r>
          </a:p>
          <a:p>
            <a:pPr marL="342900" indent="-342900" algn="l">
              <a:buFont typeface="Arial" panose="020B0604020202020204" pitchFamily="34" charset="0"/>
              <a:buChar char="•"/>
            </a:pPr>
            <a:endParaRPr lang="en-US" sz="1800" dirty="0">
              <a:latin typeface="Segoe UI Semibold" panose="020B0702040204020203" pitchFamily="34" charset="0"/>
              <a:cs typeface="Segoe UI Semibold" panose="020B0702040204020203" pitchFamily="34" charset="0"/>
            </a:endParaRPr>
          </a:p>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Depending on scope of work</a:t>
            </a:r>
          </a:p>
          <a:p>
            <a:pPr marL="800100" lvl="1" indent="-342900" algn="l">
              <a:buFont typeface="Arial" panose="020B0604020202020204" pitchFamily="34" charset="0"/>
              <a:buChar char="•"/>
            </a:pPr>
            <a:r>
              <a:rPr lang="en-US" sz="1800" dirty="0">
                <a:latin typeface="Segoe UI Semibold" panose="020B0702040204020203" pitchFamily="34" charset="0"/>
                <a:cs typeface="Segoe UI Semibold" panose="020B0702040204020203" pitchFamily="34" charset="0"/>
              </a:rPr>
              <a:t>2-3 vendors</a:t>
            </a:r>
          </a:p>
          <a:p>
            <a:pPr marL="800100" lvl="1" indent="-342900" algn="l">
              <a:buFont typeface="Arial" panose="020B0604020202020204" pitchFamily="34" charset="0"/>
              <a:buChar char="•"/>
            </a:pPr>
            <a:endParaRPr lang="en-US" sz="1800" dirty="0">
              <a:latin typeface="Segoe UI Semibold" panose="020B0702040204020203" pitchFamily="34" charset="0"/>
              <a:cs typeface="Segoe UI Semibold" panose="020B0702040204020203" pitchFamily="34" charset="0"/>
            </a:endParaRPr>
          </a:p>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Contract after validating COI (Cert of Insurance)</a:t>
            </a:r>
          </a:p>
          <a:p>
            <a:pPr marL="342900" indent="-342900" algn="l">
              <a:buFont typeface="Arial" panose="020B0604020202020204" pitchFamily="34" charset="0"/>
              <a:buChar char="•"/>
            </a:pPr>
            <a:endParaRPr lang="en-US" sz="1800" dirty="0">
              <a:latin typeface="Segoe UI Semibold" panose="020B0702040204020203" pitchFamily="34" charset="0"/>
              <a:cs typeface="Segoe UI Semibold" panose="020B0702040204020203" pitchFamily="34" charset="0"/>
            </a:endParaRPr>
          </a:p>
          <a:p>
            <a:pPr algn="l"/>
            <a:r>
              <a:rPr lang="en-US" b="1" dirty="0">
                <a:latin typeface="Segoe UI Semibold" panose="020B0702040204020203" pitchFamily="34" charset="0"/>
                <a:ea typeface="Open Sans" panose="020B0606030504020204" pitchFamily="34" charset="0"/>
                <a:cs typeface="Segoe UI Semibold" panose="020B0702040204020203" pitchFamily="34" charset="0"/>
              </a:rPr>
              <a:t>Supervise/validate quality delivery</a:t>
            </a:r>
          </a:p>
        </p:txBody>
      </p:sp>
      <p:pic>
        <p:nvPicPr>
          <p:cNvPr id="12" name="Picture 11">
            <a:extLst>
              <a:ext uri="{FF2B5EF4-FFF2-40B4-BE49-F238E27FC236}">
                <a16:creationId xmlns:a16="http://schemas.microsoft.com/office/drawing/2014/main" id="{B32551EA-6D6D-5666-29DD-A05778DF0CC9}"/>
              </a:ext>
            </a:extLst>
          </p:cNvPr>
          <p:cNvPicPr>
            <a:picLocks noChangeAspect="1"/>
          </p:cNvPicPr>
          <p:nvPr/>
        </p:nvPicPr>
        <p:blipFill rotWithShape="1">
          <a:blip r:embed="rId4">
            <a:extLst>
              <a:ext uri="{28A0092B-C50C-407E-A947-70E740481C1C}">
                <a14:useLocalDpi xmlns:a14="http://schemas.microsoft.com/office/drawing/2010/main" val="0"/>
              </a:ext>
            </a:extLst>
          </a:blip>
          <a:srcRect r="22105"/>
          <a:stretch/>
        </p:blipFill>
        <p:spPr>
          <a:xfrm>
            <a:off x="1316177" y="2587499"/>
            <a:ext cx="2230855" cy="2863937"/>
          </a:xfrm>
          <a:prstGeom prst="rect">
            <a:avLst/>
          </a:prstGeom>
        </p:spPr>
      </p:pic>
    </p:spTree>
    <p:extLst>
      <p:ext uri="{BB962C8B-B14F-4D97-AF65-F5344CB8AC3E}">
        <p14:creationId xmlns:p14="http://schemas.microsoft.com/office/powerpoint/2010/main" val="19662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1C53A-688C-1AC1-E991-AED66DFC2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B99D58-9644-6A4C-A1DC-46DA226E2600}"/>
              </a:ext>
            </a:extLst>
          </p:cNvPr>
          <p:cNvSpPr>
            <a:spLocks noGrp="1"/>
          </p:cNvSpPr>
          <p:nvPr>
            <p:ph type="title"/>
          </p:nvPr>
        </p:nvSpPr>
        <p:spPr>
          <a:xfrm>
            <a:off x="3087289" y="1278321"/>
            <a:ext cx="4166059" cy="540245"/>
          </a:xfrm>
        </p:spPr>
        <p:txBody>
          <a:bodyPr>
            <a:noAutofit/>
          </a:bodyPr>
          <a:lstStyle/>
          <a:p>
            <a:r>
              <a:rPr lang="en-US" sz="4000" dirty="0">
                <a:solidFill>
                  <a:srgbClr val="0070C0"/>
                </a:solidFill>
                <a:latin typeface="Segoe UI Semibold" panose="020B0702040204020203" pitchFamily="34" charset="0"/>
                <a:cs typeface="Segoe UI Semibold" panose="020B0702040204020203" pitchFamily="34" charset="0"/>
              </a:rPr>
              <a:t>IRS Statement </a:t>
            </a:r>
          </a:p>
        </p:txBody>
      </p:sp>
      <p:sp>
        <p:nvSpPr>
          <p:cNvPr id="3" name="Content Placeholder 2">
            <a:extLst>
              <a:ext uri="{FF2B5EF4-FFF2-40B4-BE49-F238E27FC236}">
                <a16:creationId xmlns:a16="http://schemas.microsoft.com/office/drawing/2014/main" id="{9517F794-2946-186F-B8E1-3B79663D26E7}"/>
              </a:ext>
            </a:extLst>
          </p:cNvPr>
          <p:cNvSpPr>
            <a:spLocks noGrp="1"/>
          </p:cNvSpPr>
          <p:nvPr>
            <p:ph idx="1"/>
          </p:nvPr>
        </p:nvSpPr>
        <p:spPr>
          <a:xfrm>
            <a:off x="3087289" y="2239501"/>
            <a:ext cx="7092821" cy="2799934"/>
          </a:xfrm>
        </p:spPr>
        <p:txBody>
          <a:bodyPr>
            <a:normAutofit fontScale="92500"/>
          </a:bodyPr>
          <a:lstStyle/>
          <a:p>
            <a:pPr marL="0" indent="0">
              <a:buNone/>
            </a:pPr>
            <a:r>
              <a:rPr lang="en-US" sz="2600" dirty="0">
                <a:latin typeface="Segoe UI Semibold" panose="020B0702040204020203" pitchFamily="34" charset="0"/>
                <a:ea typeface="Open Sans" panose="020B0606030504020204" pitchFamily="34" charset="0"/>
                <a:cs typeface="Segoe UI Semibold" panose="020B0702040204020203" pitchFamily="34" charset="0"/>
              </a:rPr>
              <a:t>Revenue Ruling 70-604</a:t>
            </a:r>
            <a:endParaRPr lang="en-US" sz="2400" dirty="0">
              <a:latin typeface="Segoe UI Semibold" panose="020B0702040204020203" pitchFamily="34" charset="0"/>
              <a:ea typeface="Open Sans" panose="020B0606030504020204" pitchFamily="34" charset="0"/>
              <a:cs typeface="Segoe UI Semibold" panose="020B0702040204020203" pitchFamily="34" charset="0"/>
            </a:endParaRPr>
          </a:p>
          <a:p>
            <a:pPr marL="0" indent="0">
              <a:lnSpc>
                <a:spcPts val="2300"/>
              </a:lnSpc>
              <a:spcBef>
                <a:spcPts val="1200"/>
              </a:spcBef>
              <a:buNone/>
            </a:pPr>
            <a:r>
              <a:rPr lang="en-US" sz="2200" b="0" i="0" dirty="0">
                <a:solidFill>
                  <a:srgbClr val="333333"/>
                </a:solidFill>
                <a:effectLst/>
                <a:latin typeface="Segoe UI Semibold" panose="020B0702040204020203" pitchFamily="34" charset="0"/>
                <a:ea typeface="Open Sans" panose="020B0606030504020204" pitchFamily="34" charset="0"/>
                <a:cs typeface="Segoe UI Semibold" panose="020B0702040204020203" pitchFamily="34" charset="0"/>
              </a:rPr>
              <a:t>The purpose of 70-604 is to allow HOAs that have excess income (assessment and fees exceeding expenses) in a specific year to refund that excess income to the members or roll it over to the next year to avoid being taxed on any excess income.  The ruling allows an HOA to make an election that will essentially defer the excess income for the year to the subsequent year.</a:t>
            </a:r>
            <a:endParaRPr lang="en-US" sz="2200" dirty="0">
              <a:latin typeface="Segoe UI Semibold" panose="020B0702040204020203" pitchFamily="34" charset="0"/>
              <a:ea typeface="Open Sans" panose="020B0606030504020204"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1BBDC65B-9447-C9BD-C7D5-A5AA35833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721" y="750420"/>
            <a:ext cx="1422922" cy="1422922"/>
          </a:xfrm>
          <a:prstGeom prst="rect">
            <a:avLst/>
          </a:prstGeom>
        </p:spPr>
      </p:pic>
    </p:spTree>
    <p:extLst>
      <p:ext uri="{BB962C8B-B14F-4D97-AF65-F5344CB8AC3E}">
        <p14:creationId xmlns:p14="http://schemas.microsoft.com/office/powerpoint/2010/main" val="192969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6BF996-9E83-86A1-A665-8735D4D6A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B3A4B6-658A-C37D-211D-B88559A2296D}"/>
              </a:ext>
            </a:extLst>
          </p:cNvPr>
          <p:cNvSpPr>
            <a:spLocks noGrp="1"/>
          </p:cNvSpPr>
          <p:nvPr>
            <p:ph type="title"/>
          </p:nvPr>
        </p:nvSpPr>
        <p:spPr>
          <a:xfrm>
            <a:off x="1414021" y="1044468"/>
            <a:ext cx="9321099" cy="1325563"/>
          </a:xfrm>
        </p:spPr>
        <p:txBody>
          <a:bodyPr>
            <a:normAutofit/>
          </a:bodyPr>
          <a:lstStyle/>
          <a:p>
            <a:r>
              <a:rPr lang="en-US" sz="4000" dirty="0">
                <a:solidFill>
                  <a:srgbClr val="0070C0"/>
                </a:solidFill>
                <a:latin typeface="Segoe UI Semibold" panose="020B0702040204020203" pitchFamily="34" charset="0"/>
                <a:cs typeface="Segoe UI Semibold" panose="020B0702040204020203" pitchFamily="34" charset="0"/>
              </a:rPr>
              <a:t>Financial Compilation, Review vs Audit </a:t>
            </a:r>
          </a:p>
        </p:txBody>
      </p:sp>
      <p:sp>
        <p:nvSpPr>
          <p:cNvPr id="3" name="Content Placeholder 2">
            <a:extLst>
              <a:ext uri="{FF2B5EF4-FFF2-40B4-BE49-F238E27FC236}">
                <a16:creationId xmlns:a16="http://schemas.microsoft.com/office/drawing/2014/main" id="{6DE7D9BC-4428-04E1-1CA8-0C9C3E1BF3A2}"/>
              </a:ext>
            </a:extLst>
          </p:cNvPr>
          <p:cNvSpPr>
            <a:spLocks noGrp="1"/>
          </p:cNvSpPr>
          <p:nvPr>
            <p:ph idx="1"/>
          </p:nvPr>
        </p:nvSpPr>
        <p:spPr>
          <a:xfrm>
            <a:off x="2723946" y="2175209"/>
            <a:ext cx="5301342" cy="2312761"/>
          </a:xfrm>
        </p:spPr>
        <p:txBody>
          <a:bodyPr>
            <a:normAutofit lnSpcReduction="10000"/>
          </a:bodyPr>
          <a:lstStyle/>
          <a:p>
            <a:endParaRPr lang="en-US" dirty="0"/>
          </a:p>
          <a:p>
            <a:pPr>
              <a:lnSpc>
                <a:spcPct val="100000"/>
              </a:lnSpc>
              <a:spcBef>
                <a:spcPts val="0"/>
              </a:spcBef>
            </a:pPr>
            <a:r>
              <a:rPr lang="en-US" sz="1800" dirty="0">
                <a:latin typeface="Segoe UI Semibold" panose="020B0702040204020203" pitchFamily="34" charset="0"/>
                <a:cs typeface="Segoe UI Semibold" panose="020B0702040204020203" pitchFamily="34" charset="0"/>
              </a:rPr>
              <a:t>Often associations will hire a CPA firm to do a compilation and review of the association’s financials </a:t>
            </a:r>
          </a:p>
          <a:p>
            <a:pPr>
              <a:lnSpc>
                <a:spcPct val="100000"/>
              </a:lnSpc>
              <a:spcBef>
                <a:spcPts val="0"/>
              </a:spcBef>
            </a:pPr>
            <a:endParaRPr lang="en-US" sz="1800" dirty="0">
              <a:latin typeface="Segoe UI Semibold" panose="020B0702040204020203" pitchFamily="34" charset="0"/>
              <a:cs typeface="Segoe UI Semibold" panose="020B0702040204020203" pitchFamily="34" charset="0"/>
            </a:endParaRPr>
          </a:p>
          <a:p>
            <a:pPr>
              <a:lnSpc>
                <a:spcPct val="100000"/>
              </a:lnSpc>
              <a:spcBef>
                <a:spcPts val="0"/>
              </a:spcBef>
            </a:pPr>
            <a:r>
              <a:rPr lang="en-US" sz="1800" dirty="0">
                <a:latin typeface="Segoe UI Semibold" panose="020B0702040204020203" pitchFamily="34" charset="0"/>
                <a:cs typeface="Segoe UI Semibold" panose="020B0702040204020203" pitchFamily="34" charset="0"/>
              </a:rPr>
              <a:t>Know the difference between each of these</a:t>
            </a:r>
          </a:p>
          <a:p>
            <a:pPr>
              <a:lnSpc>
                <a:spcPct val="100000"/>
              </a:lnSpc>
              <a:spcBef>
                <a:spcPts val="0"/>
              </a:spcBef>
            </a:pPr>
            <a:endParaRPr lang="en-US" sz="1800" dirty="0">
              <a:latin typeface="Segoe UI Semibold" panose="020B0702040204020203" pitchFamily="34" charset="0"/>
              <a:cs typeface="Segoe UI Semibold" panose="020B0702040204020203" pitchFamily="34" charset="0"/>
            </a:endParaRPr>
          </a:p>
          <a:p>
            <a:pPr>
              <a:lnSpc>
                <a:spcPct val="100000"/>
              </a:lnSpc>
              <a:spcBef>
                <a:spcPts val="0"/>
              </a:spcBef>
            </a:pPr>
            <a:r>
              <a:rPr lang="en-US" sz="1800" dirty="0">
                <a:latin typeface="Segoe UI Semibold" panose="020B0702040204020203" pitchFamily="34" charset="0"/>
                <a:cs typeface="Segoe UI Semibold" panose="020B0702040204020203" pitchFamily="34" charset="0"/>
              </a:rPr>
              <a:t>Often there is confusion on these </a:t>
            </a:r>
          </a:p>
        </p:txBody>
      </p:sp>
      <p:pic>
        <p:nvPicPr>
          <p:cNvPr id="5" name="Picture 4">
            <a:extLst>
              <a:ext uri="{FF2B5EF4-FFF2-40B4-BE49-F238E27FC236}">
                <a16:creationId xmlns:a16="http://schemas.microsoft.com/office/drawing/2014/main" id="{333FB103-FF56-0BFC-1FB9-FB700DE79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329" y="2488567"/>
            <a:ext cx="2312761" cy="2312761"/>
          </a:xfrm>
          <a:prstGeom prst="rect">
            <a:avLst/>
          </a:prstGeom>
        </p:spPr>
      </p:pic>
      <p:sp>
        <p:nvSpPr>
          <p:cNvPr id="9" name="Oval 8">
            <a:extLst>
              <a:ext uri="{FF2B5EF4-FFF2-40B4-BE49-F238E27FC236}">
                <a16:creationId xmlns:a16="http://schemas.microsoft.com/office/drawing/2014/main" id="{2FEBD68C-80A6-844B-5CE3-0F931F46FD96}"/>
              </a:ext>
            </a:extLst>
          </p:cNvPr>
          <p:cNvSpPr/>
          <p:nvPr/>
        </p:nvSpPr>
        <p:spPr>
          <a:xfrm>
            <a:off x="10077061" y="2985796"/>
            <a:ext cx="998376" cy="979714"/>
          </a:xfrm>
          <a:prstGeom prst="ellipse">
            <a:avLst/>
          </a:prstGeom>
          <a:solidFill>
            <a:schemeClr val="accent6">
              <a:alpha val="54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19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5F88E-396A-BB73-4AFB-6F8418034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1879390" y="933062"/>
            <a:ext cx="5977415" cy="1213795"/>
          </a:xfrm>
        </p:spPr>
        <p:txBody>
          <a:bodyPr>
            <a:noAutofit/>
          </a:bodyPr>
          <a:lstStyle/>
          <a:p>
            <a:pPr algn="l"/>
            <a: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Board of Directors</a:t>
            </a:r>
            <a:br>
              <a:rPr lang="en-US" sz="4000" b="1"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br>
            <a:r>
              <a:rPr lang="en-US" sz="400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Fiduciary Responsibility</a:t>
            </a: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1879390" y="2314807"/>
            <a:ext cx="8552234" cy="3490690"/>
          </a:xfrm>
        </p:spPr>
        <p:txBody>
          <a:bodyPr>
            <a:noAutofit/>
          </a:bodyPr>
          <a:lstStyle/>
          <a:p>
            <a:pPr algn="l"/>
            <a:r>
              <a:rPr lang="en-US" b="1" dirty="0">
                <a:latin typeface="Yu Gothic UI Semibold" panose="020B0700000000000000" pitchFamily="34" charset="-128"/>
                <a:ea typeface="Yu Gothic UI Semibold" panose="020B0700000000000000" pitchFamily="34" charset="-128"/>
                <a:cs typeface="Open Sans" panose="020B0606030504020204" pitchFamily="34" charset="0"/>
              </a:rPr>
              <a:t>Key Responsibilities</a:t>
            </a:r>
          </a:p>
          <a:p>
            <a:pPr marL="800100" lvl="1" indent="-342900" algn="l">
              <a:lnSpc>
                <a:spcPct val="150000"/>
              </a:lnSpc>
              <a:buFont typeface="Arial" panose="020B0604020202020204" pitchFamily="34" charset="0"/>
              <a:buChar char="•"/>
            </a:pPr>
            <a:r>
              <a:rPr lang="en-US" sz="1800" dirty="0">
                <a:latin typeface="PT Serif" panose="020A0603040505020204" pitchFamily="18" charset="0"/>
              </a:rPr>
              <a:t>Approving budgets</a:t>
            </a:r>
          </a:p>
          <a:p>
            <a:pPr marL="800100" lvl="1" indent="-342900" algn="l">
              <a:lnSpc>
                <a:spcPct val="150000"/>
              </a:lnSpc>
              <a:buFont typeface="Arial" panose="020B0604020202020204" pitchFamily="34" charset="0"/>
              <a:buChar char="•"/>
            </a:pPr>
            <a:r>
              <a:rPr lang="en-US" sz="1800" dirty="0">
                <a:latin typeface="PT Serif" panose="020A0603040505020204" pitchFamily="18" charset="0"/>
              </a:rPr>
              <a:t>Manage common areas – funding, maintenance &amp; improvement</a:t>
            </a:r>
          </a:p>
          <a:p>
            <a:pPr marL="800100" lvl="1" indent="-342900" algn="l">
              <a:lnSpc>
                <a:spcPct val="150000"/>
              </a:lnSpc>
              <a:buFont typeface="Arial" panose="020B0604020202020204" pitchFamily="34" charset="0"/>
              <a:buChar char="•"/>
            </a:pPr>
            <a:r>
              <a:rPr lang="en-US" sz="1800" dirty="0">
                <a:latin typeface="PT Serif" panose="020A0603040505020204" pitchFamily="18" charset="0"/>
              </a:rPr>
              <a:t>Protecting association against loss (insurance &amp; avoidable legal actions)</a:t>
            </a:r>
          </a:p>
          <a:p>
            <a:pPr marL="800100" lvl="1" indent="-342900" algn="l">
              <a:lnSpc>
                <a:spcPct val="150000"/>
              </a:lnSpc>
              <a:buFont typeface="Arial" panose="020B0604020202020204" pitchFamily="34" charset="0"/>
              <a:buChar char="•"/>
            </a:pPr>
            <a:r>
              <a:rPr lang="en-US" sz="1800" dirty="0">
                <a:latin typeface="PT Serif" panose="020A0603040505020204" pitchFamily="18" charset="0"/>
              </a:rPr>
              <a:t>Engaging community “Agent”</a:t>
            </a:r>
          </a:p>
          <a:p>
            <a:pPr marL="800100" lvl="1" indent="-342900" algn="l">
              <a:lnSpc>
                <a:spcPct val="150000"/>
              </a:lnSpc>
              <a:buFont typeface="Arial" panose="020B0604020202020204" pitchFamily="34" charset="0"/>
              <a:buChar char="•"/>
            </a:pPr>
            <a:r>
              <a:rPr lang="en-US" sz="1800" dirty="0">
                <a:latin typeface="PT Serif" panose="020A0603040505020204" pitchFamily="18" charset="0"/>
              </a:rPr>
              <a:t>Making &amp; amending Rules &amp; Regs (affecting quality of living) </a:t>
            </a:r>
          </a:p>
        </p:txBody>
      </p:sp>
    </p:spTree>
    <p:extLst>
      <p:ext uri="{BB962C8B-B14F-4D97-AF65-F5344CB8AC3E}">
        <p14:creationId xmlns:p14="http://schemas.microsoft.com/office/powerpoint/2010/main" val="3153088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23F41-6015-48E9-A20B-FE8C5AC78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1355F3-3CED-973B-58E7-264EA820BC8F}"/>
              </a:ext>
            </a:extLst>
          </p:cNvPr>
          <p:cNvSpPr>
            <a:spLocks noGrp="1"/>
          </p:cNvSpPr>
          <p:nvPr>
            <p:ph type="title"/>
          </p:nvPr>
        </p:nvSpPr>
        <p:spPr>
          <a:xfrm>
            <a:off x="2778967" y="729020"/>
            <a:ext cx="4498910" cy="931830"/>
          </a:xfrm>
        </p:spPr>
        <p:txBody>
          <a:bodyPr/>
          <a:lstStyle/>
          <a:p>
            <a:r>
              <a:rPr lang="en-US" sz="4000" dirty="0">
                <a:solidFill>
                  <a:srgbClr val="0070C0"/>
                </a:solidFill>
                <a:latin typeface="Segoe UI Semibold" panose="020B0702040204020203" pitchFamily="34" charset="0"/>
                <a:cs typeface="Segoe UI Semibold" panose="020B0702040204020203" pitchFamily="34" charset="0"/>
              </a:rPr>
              <a:t>Summary</a:t>
            </a:r>
            <a:r>
              <a:rPr lang="en-US" dirty="0"/>
              <a:t> </a:t>
            </a:r>
          </a:p>
        </p:txBody>
      </p:sp>
      <p:sp>
        <p:nvSpPr>
          <p:cNvPr id="3" name="Content Placeholder 2">
            <a:extLst>
              <a:ext uri="{FF2B5EF4-FFF2-40B4-BE49-F238E27FC236}">
                <a16:creationId xmlns:a16="http://schemas.microsoft.com/office/drawing/2014/main" id="{0CECF0E4-7B21-AE24-A7BE-6BCC1F7A90EB}"/>
              </a:ext>
            </a:extLst>
          </p:cNvPr>
          <p:cNvSpPr>
            <a:spLocks noGrp="1"/>
          </p:cNvSpPr>
          <p:nvPr>
            <p:ph idx="1"/>
          </p:nvPr>
        </p:nvSpPr>
        <p:spPr>
          <a:xfrm>
            <a:off x="2778967" y="2133535"/>
            <a:ext cx="7018176" cy="2746375"/>
          </a:xfrm>
        </p:spPr>
        <p:txBody>
          <a:bodyPr>
            <a:noAutofit/>
          </a:bodyPr>
          <a:lstStyle/>
          <a:p>
            <a:r>
              <a:rPr lang="en-US" sz="2400" dirty="0">
                <a:latin typeface="Segoe UI Semibold" panose="020B0702040204020203" pitchFamily="34" charset="0"/>
                <a:cs typeface="Segoe UI Semibold" panose="020B0702040204020203" pitchFamily="34" charset="0"/>
              </a:rPr>
              <a:t>Financial Management of a condo association is one of the most crucial and important tasks you will have as a board member</a:t>
            </a:r>
          </a:p>
          <a:p>
            <a:endParaRPr lang="en-US" sz="2400" dirty="0">
              <a:latin typeface="Segoe UI Semibold" panose="020B0702040204020203" pitchFamily="34" charset="0"/>
              <a:cs typeface="Segoe UI Semibold" panose="020B0702040204020203" pitchFamily="34" charset="0"/>
            </a:endParaRPr>
          </a:p>
          <a:p>
            <a:r>
              <a:rPr lang="en-US" sz="2400" dirty="0">
                <a:latin typeface="Segoe UI Semibold" panose="020B0702040204020203" pitchFamily="34" charset="0"/>
                <a:cs typeface="Segoe UI Semibold" panose="020B0702040204020203" pitchFamily="34" charset="0"/>
              </a:rPr>
              <a:t>Often when you have unhappy owners being able to show them through the financials why condo fees are where they are helps get them to better understand</a:t>
            </a:r>
          </a:p>
        </p:txBody>
      </p:sp>
    </p:spTree>
    <p:extLst>
      <p:ext uri="{BB962C8B-B14F-4D97-AF65-F5344CB8AC3E}">
        <p14:creationId xmlns:p14="http://schemas.microsoft.com/office/powerpoint/2010/main" val="116022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C3000-59C7-19D0-93A4-95BC8137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E11771-3AD2-477D-053C-EB429469560F}"/>
              </a:ext>
            </a:extLst>
          </p:cNvPr>
          <p:cNvSpPr>
            <a:spLocks noGrp="1"/>
          </p:cNvSpPr>
          <p:nvPr>
            <p:ph type="title"/>
          </p:nvPr>
        </p:nvSpPr>
        <p:spPr>
          <a:xfrm>
            <a:off x="2567474" y="719689"/>
            <a:ext cx="3332584" cy="866516"/>
          </a:xfrm>
        </p:spPr>
        <p:txBody>
          <a:bodyPr/>
          <a:lstStyle/>
          <a:p>
            <a:r>
              <a:rPr lang="en-US" dirty="0">
                <a:solidFill>
                  <a:srgbClr val="0070C0"/>
                </a:solidFill>
                <a:latin typeface="Segoe UI Semibold" panose="020B0702040204020203" pitchFamily="34" charset="0"/>
                <a:cs typeface="Segoe UI Semibold" panose="020B0702040204020203" pitchFamily="34" charset="0"/>
              </a:rPr>
              <a:t>Questions</a:t>
            </a:r>
          </a:p>
        </p:txBody>
      </p:sp>
      <p:sp>
        <p:nvSpPr>
          <p:cNvPr id="3" name="Content Placeholder 2">
            <a:extLst>
              <a:ext uri="{FF2B5EF4-FFF2-40B4-BE49-F238E27FC236}">
                <a16:creationId xmlns:a16="http://schemas.microsoft.com/office/drawing/2014/main" id="{151A45F1-FD0A-000F-4363-E23D27D2203D}"/>
              </a:ext>
            </a:extLst>
          </p:cNvPr>
          <p:cNvSpPr>
            <a:spLocks noGrp="1"/>
          </p:cNvSpPr>
          <p:nvPr>
            <p:ph idx="1"/>
          </p:nvPr>
        </p:nvSpPr>
        <p:spPr>
          <a:xfrm>
            <a:off x="2498271" y="1660850"/>
            <a:ext cx="7195457" cy="3110269"/>
          </a:xfrm>
        </p:spPr>
        <p:txBody>
          <a:bodyPr>
            <a:normAutofit fontScale="92500" lnSpcReduction="20000"/>
          </a:bodyPr>
          <a:lstStyle/>
          <a:p>
            <a:r>
              <a:rPr lang="en-US" dirty="0">
                <a:latin typeface="Segoe UI Semibold" panose="020B0702040204020203" pitchFamily="34" charset="0"/>
                <a:cs typeface="Segoe UI Semibold" panose="020B0702040204020203" pitchFamily="34" charset="0"/>
              </a:rPr>
              <a:t>Happy to answer any questions you may have</a:t>
            </a:r>
          </a:p>
          <a:p>
            <a:pPr marL="0" indent="0">
              <a:buNone/>
            </a:pPr>
            <a:endParaRPr lang="en-US" dirty="0">
              <a:latin typeface="Segoe UI Semibold" panose="020B0702040204020203" pitchFamily="34" charset="0"/>
              <a:cs typeface="Segoe UI Semibold" panose="020B0702040204020203" pitchFamily="34" charset="0"/>
            </a:endParaRPr>
          </a:p>
          <a:p>
            <a:r>
              <a:rPr lang="en-US" dirty="0">
                <a:latin typeface="Segoe UI Semibold" panose="020B0702040204020203" pitchFamily="34" charset="0"/>
                <a:cs typeface="Segoe UI Semibold" panose="020B0702040204020203" pitchFamily="34" charset="0"/>
              </a:rPr>
              <a:t>Feel free to reach out</a:t>
            </a:r>
          </a:p>
          <a:p>
            <a:pPr marL="0" indent="0">
              <a:buNone/>
            </a:pPr>
            <a:endParaRPr lang="en-US" dirty="0">
              <a:latin typeface="Segoe UI Semibold" panose="020B0702040204020203" pitchFamily="34" charset="0"/>
              <a:cs typeface="Segoe UI Semibold" panose="020B0702040204020203" pitchFamily="34" charset="0"/>
            </a:endParaRPr>
          </a:p>
          <a:p>
            <a:r>
              <a:rPr lang="en-US" dirty="0">
                <a:latin typeface="Segoe UI Semibold" panose="020B0702040204020203" pitchFamily="34" charset="0"/>
                <a:cs typeface="Segoe UI Semibold" panose="020B0702040204020203" pitchFamily="34" charset="0"/>
              </a:rPr>
              <a:t>I can be reached at </a:t>
            </a:r>
            <a:r>
              <a:rPr lang="en-US" dirty="0">
                <a:latin typeface="Segoe UI Semibold" panose="020B0702040204020203" pitchFamily="34" charset="0"/>
                <a:cs typeface="Segoe UI Semibold" panose="020B0702040204020203" pitchFamily="34" charset="0"/>
                <a:hlinkClick r:id="rId3"/>
              </a:rPr>
              <a:t>Bryan.Bouchard@gmail.com</a:t>
            </a:r>
            <a:r>
              <a:rPr lang="en-US" dirty="0">
                <a:latin typeface="Segoe UI Semibold" panose="020B0702040204020203" pitchFamily="34" charset="0"/>
                <a:cs typeface="Segoe UI Semibold" panose="020B0702040204020203" pitchFamily="34" charset="0"/>
              </a:rPr>
              <a:t> or 603-661-3560</a:t>
            </a:r>
          </a:p>
        </p:txBody>
      </p:sp>
    </p:spTree>
    <p:extLst>
      <p:ext uri="{BB962C8B-B14F-4D97-AF65-F5344CB8AC3E}">
        <p14:creationId xmlns:p14="http://schemas.microsoft.com/office/powerpoint/2010/main" val="222858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BD753C-0C40-9118-01B7-7AF57DF11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456263" y="1296955"/>
            <a:ext cx="5977415" cy="535363"/>
          </a:xfrm>
        </p:spPr>
        <p:txBody>
          <a:bodyPr>
            <a:noAutofit/>
          </a:body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Understanding Financials </a:t>
            </a:r>
            <a:endPar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15" name="Rectangle 14">
            <a:extLst>
              <a:ext uri="{FF2B5EF4-FFF2-40B4-BE49-F238E27FC236}">
                <a16:creationId xmlns:a16="http://schemas.microsoft.com/office/drawing/2014/main" id="{AD5014EE-773B-CD93-EA21-EEEABD128EA3}"/>
              </a:ext>
            </a:extLst>
          </p:cNvPr>
          <p:cNvSpPr/>
          <p:nvPr/>
        </p:nvSpPr>
        <p:spPr>
          <a:xfrm>
            <a:off x="3456263" y="4460033"/>
            <a:ext cx="2963198" cy="1315616"/>
          </a:xfrm>
          <a:prstGeom prst="rect">
            <a:avLst/>
          </a:prstGeom>
          <a:solidFill>
            <a:schemeClr val="accent4">
              <a:lumMod val="40000"/>
              <a:lumOff val="6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456263" y="1990922"/>
            <a:ext cx="7593719" cy="3490690"/>
          </a:xfrm>
        </p:spPr>
        <p:txBody>
          <a:bodyPr>
            <a:noAutofit/>
          </a:bodyPr>
          <a:lstStyle/>
          <a:p>
            <a:pPr algn="l"/>
            <a:r>
              <a:rPr lang="en-US" sz="1800" dirty="0">
                <a:latin typeface="Yu Gothic UI Semibold" panose="020B0700000000000000" pitchFamily="34" charset="-128"/>
                <a:ea typeface="Yu Gothic UI Semibold" panose="020B0700000000000000" pitchFamily="34" charset="-128"/>
                <a:cs typeface="Open Sans" panose="020B0606030504020204" pitchFamily="34" charset="0"/>
              </a:rPr>
              <a:t>You don’t have to be an accountant – but you should have a basic understanding of the financials you will see.</a:t>
            </a:r>
          </a:p>
          <a:p>
            <a:pPr algn="l"/>
            <a:endParaRPr lang="en-US" sz="1800" dirty="0">
              <a:latin typeface="Yu Gothic UI Semibold" panose="020B0700000000000000" pitchFamily="34" charset="-128"/>
              <a:ea typeface="Yu Gothic UI Semibold" panose="020B0700000000000000" pitchFamily="34" charset="-128"/>
              <a:cs typeface="Open Sans" panose="020B0606030504020204" pitchFamily="34" charset="0"/>
            </a:endParaRPr>
          </a:p>
          <a:p>
            <a:pPr algn="l"/>
            <a:r>
              <a:rPr lang="en-US" sz="1800" dirty="0">
                <a:latin typeface="Yu Gothic UI Semibold" panose="020B0700000000000000" pitchFamily="34" charset="-128"/>
                <a:ea typeface="Yu Gothic UI Semibold" panose="020B0700000000000000" pitchFamily="34" charset="-128"/>
                <a:cs typeface="Open Sans" panose="020B0606030504020204" pitchFamily="34" charset="0"/>
              </a:rPr>
              <a:t>I want to talk about items you should pay close attention to </a:t>
            </a:r>
          </a:p>
          <a:p>
            <a:pPr algn="l"/>
            <a:endParaRPr lang="en-US" sz="1800" dirty="0">
              <a:latin typeface="Yu Gothic UI Semibold" panose="020B0700000000000000" pitchFamily="34" charset="-128"/>
              <a:ea typeface="Yu Gothic UI Semibold" panose="020B0700000000000000" pitchFamily="34" charset="-128"/>
              <a:cs typeface="Open Sans" panose="020B0606030504020204" pitchFamily="34" charset="0"/>
            </a:endParaRPr>
          </a:p>
          <a:p>
            <a:pPr algn="l"/>
            <a:r>
              <a:rPr lang="en-US" sz="1800" i="1" dirty="0">
                <a:latin typeface="Cambria" panose="02040503050406030204" pitchFamily="18" charset="0"/>
                <a:ea typeface="Cambria" panose="02040503050406030204" pitchFamily="18" charset="0"/>
                <a:cs typeface="Open Sans" panose="020B0606030504020204" pitchFamily="34" charset="0"/>
              </a:rPr>
              <a:t>In your packet is a sample set of financial documents</a:t>
            </a:r>
          </a:p>
          <a:p>
            <a:pPr algn="l"/>
            <a:endParaRPr lang="en-US" sz="1800" dirty="0">
              <a:latin typeface="Yu Gothic UI Semibold" panose="020B0700000000000000" pitchFamily="34" charset="-128"/>
              <a:ea typeface="Yu Gothic UI Semibold" panose="020B0700000000000000" pitchFamily="34" charset="-128"/>
              <a:cs typeface="Open Sans" panose="020B0606030504020204" pitchFamily="34" charset="0"/>
            </a:endParaRPr>
          </a:p>
          <a:p>
            <a:pPr marL="342900" indent="-342900" algn="l">
              <a:buFont typeface="Arial" panose="020B0604020202020204" pitchFamily="34" charset="0"/>
              <a:buChar char="•"/>
            </a:pPr>
            <a:r>
              <a:rPr lang="en-US" sz="2200" dirty="0">
                <a:latin typeface="Yu Gothic UI Semibold" panose="020B0700000000000000" pitchFamily="34" charset="-128"/>
                <a:ea typeface="Yu Gothic UI Semibold" panose="020B0700000000000000" pitchFamily="34" charset="-128"/>
              </a:rPr>
              <a:t>Balance Sheet</a:t>
            </a:r>
          </a:p>
          <a:p>
            <a:pPr marL="342900" indent="-342900" algn="l">
              <a:buFont typeface="Arial" panose="020B0604020202020204" pitchFamily="34" charset="0"/>
              <a:buChar char="•"/>
            </a:pPr>
            <a:r>
              <a:rPr lang="en-US" sz="2200" dirty="0">
                <a:latin typeface="Yu Gothic UI Semibold" panose="020B0700000000000000" pitchFamily="34" charset="-128"/>
                <a:ea typeface="Yu Gothic UI Semibold" panose="020B0700000000000000" pitchFamily="34" charset="-128"/>
              </a:rPr>
              <a:t>Income Statement </a:t>
            </a:r>
          </a:p>
          <a:p>
            <a:pPr marL="342900" indent="-342900" algn="l">
              <a:buFont typeface="Arial" panose="020B0604020202020204" pitchFamily="34" charset="0"/>
              <a:buChar char="•"/>
            </a:pPr>
            <a:r>
              <a:rPr lang="en-US" sz="2200" dirty="0">
                <a:latin typeface="Yu Gothic UI Semibold" panose="020B0700000000000000" pitchFamily="34" charset="-128"/>
                <a:ea typeface="Yu Gothic UI Semibold" panose="020B0700000000000000" pitchFamily="34" charset="-128"/>
              </a:rPr>
              <a:t>Budget</a:t>
            </a:r>
          </a:p>
          <a:p>
            <a:pPr lvl="1" algn="l"/>
            <a:r>
              <a:rPr lang="en-US" sz="1800" b="1" dirty="0">
                <a:latin typeface="PT Serif" panose="020A0603040505020204" pitchFamily="18" charset="0"/>
              </a:rPr>
              <a:t> </a:t>
            </a:r>
          </a:p>
        </p:txBody>
      </p:sp>
      <p:sp>
        <p:nvSpPr>
          <p:cNvPr id="11" name="Arrow: Right 10">
            <a:extLst>
              <a:ext uri="{FF2B5EF4-FFF2-40B4-BE49-F238E27FC236}">
                <a16:creationId xmlns:a16="http://schemas.microsoft.com/office/drawing/2014/main" id="{C3725AAF-467B-B9B5-FCFA-1FD41B9BC073}"/>
              </a:ext>
            </a:extLst>
          </p:cNvPr>
          <p:cNvSpPr/>
          <p:nvPr/>
        </p:nvSpPr>
        <p:spPr>
          <a:xfrm>
            <a:off x="2223850" y="4811078"/>
            <a:ext cx="1121501" cy="535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1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238C5-5371-AEC5-F9F8-FF50FDAC0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2757646" y="1735494"/>
            <a:ext cx="5723882" cy="2794518"/>
          </a:xfrm>
        </p:spPr>
        <p:txBody>
          <a:bodyPr>
            <a:normAutofit/>
          </a:bodyPr>
          <a:lstStyle/>
          <a:p>
            <a:pPr algn="l"/>
            <a:r>
              <a:rPr lang="en-US" sz="36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Balance Sheet</a:t>
            </a:r>
            <a:br>
              <a:rPr lang="en-US" sz="4400" b="1" spc="-150" dirty="0">
                <a:latin typeface="Segoe UI Semibold" panose="020B0702040204020203" pitchFamily="34" charset="0"/>
                <a:ea typeface="OPen Sans" panose="020B0606030504020204" pitchFamily="34" charset="0"/>
                <a:cs typeface="Segoe UI Semibold" panose="020B0702040204020203" pitchFamily="34" charset="0"/>
              </a:rPr>
            </a:br>
            <a:br>
              <a:rPr lang="en-US" sz="3100" b="1" spc="-150" dirty="0">
                <a:latin typeface="Segoe UI Semibold" panose="020B0702040204020203" pitchFamily="34" charset="0"/>
                <a:ea typeface="OPen Sans" panose="020B0606030504020204" pitchFamily="34" charset="0"/>
                <a:cs typeface="Segoe UI Semibold" panose="020B0702040204020203" pitchFamily="34" charset="0"/>
              </a:rPr>
            </a:b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It reports on the Assets and Liabilities of the Association</a:t>
            </a:r>
            <a:br>
              <a:rPr lang="en-US" sz="2000" dirty="0">
                <a:latin typeface="Yu Gothic UI Semibold" panose="020B0700000000000000" pitchFamily="34" charset="-128"/>
                <a:ea typeface="Yu Gothic UI Semibold" panose="020B0700000000000000" pitchFamily="34" charset="-128"/>
                <a:cs typeface="Segoe UI Semibold" panose="020B0702040204020203" pitchFamily="34" charset="0"/>
              </a:rPr>
            </a:br>
            <a:br>
              <a:rPr lang="en-US" sz="2000" dirty="0">
                <a:latin typeface="Yu Gothic UI Semibold" panose="020B0700000000000000" pitchFamily="34" charset="-128"/>
                <a:ea typeface="Yu Gothic UI Semibold" panose="020B0700000000000000" pitchFamily="34" charset="-128"/>
                <a:cs typeface="Segoe UI Semibold" panose="020B0702040204020203" pitchFamily="34" charset="0"/>
              </a:rPr>
            </a:br>
            <a:r>
              <a:rPr lang="en-US" sz="2400" i="1" dirty="0">
                <a:latin typeface="Cambria" panose="02040503050406030204" pitchFamily="18" charset="0"/>
                <a:ea typeface="Cambria" panose="02040503050406030204" pitchFamily="18" charset="0"/>
                <a:cs typeface="Segoe UI Semibold" panose="020B0702040204020203" pitchFamily="34" charset="0"/>
              </a:rPr>
              <a:t>Refer to the Balance Sheet in your packet. </a:t>
            </a:r>
            <a:br>
              <a:rPr lang="en-US" sz="2000" i="1" dirty="0">
                <a:latin typeface="Cambria" panose="02040503050406030204" pitchFamily="18" charset="0"/>
                <a:ea typeface="Cambria" panose="02040503050406030204" pitchFamily="18" charset="0"/>
                <a:cs typeface="Segoe UI Semibold" panose="020B0702040204020203" pitchFamily="34" charset="0"/>
              </a:rPr>
            </a:br>
            <a:r>
              <a:rPr lang="en-US" sz="2000" dirty="0">
                <a:latin typeface="Yu Gothic UI Semibold" panose="020B0700000000000000" pitchFamily="34" charset="-128"/>
                <a:ea typeface="Yu Gothic UI Semibold" panose="020B0700000000000000" pitchFamily="34" charset="-128"/>
                <a:cs typeface="Segoe UI Semibold" panose="020B0702040204020203" pitchFamily="34" charset="0"/>
              </a:rPr>
              <a:t> </a:t>
            </a:r>
            <a:endParaRPr lang="en-US" sz="2000" spc="-150" dirty="0">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13" name="Arrow: Right 12">
            <a:extLst>
              <a:ext uri="{FF2B5EF4-FFF2-40B4-BE49-F238E27FC236}">
                <a16:creationId xmlns:a16="http://schemas.microsoft.com/office/drawing/2014/main" id="{52B24134-650A-1C64-4E26-F4E266E79D8B}"/>
              </a:ext>
            </a:extLst>
          </p:cNvPr>
          <p:cNvSpPr/>
          <p:nvPr/>
        </p:nvSpPr>
        <p:spPr>
          <a:xfrm>
            <a:off x="1530342" y="3673076"/>
            <a:ext cx="1227303" cy="6978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EC3C24-24B8-DE71-55C3-3FC4905E555B}"/>
              </a:ext>
            </a:extLst>
          </p:cNvPr>
          <p:cNvPicPr>
            <a:picLocks noChangeAspect="1"/>
          </p:cNvPicPr>
          <p:nvPr/>
        </p:nvPicPr>
        <p:blipFill>
          <a:blip r:embed="rId4"/>
          <a:stretch>
            <a:fillRect/>
          </a:stretch>
        </p:blipFill>
        <p:spPr>
          <a:xfrm rot="847490">
            <a:off x="8593249" y="1478031"/>
            <a:ext cx="3062920" cy="390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857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BE7434-BC9D-45AB-5342-F613A487E553}"/>
              </a:ext>
            </a:extLst>
          </p:cNvPr>
          <p:cNvPicPr>
            <a:picLocks noGrp="1" noChangeAspect="1"/>
          </p:cNvPicPr>
          <p:nvPr>
            <p:ph idx="1"/>
          </p:nvPr>
        </p:nvPicPr>
        <p:blipFill>
          <a:blip r:embed="rId2"/>
          <a:srcRect l="-149" t="-5689" r="-179" b="11634"/>
          <a:stretch/>
        </p:blipFill>
        <p:spPr>
          <a:xfrm>
            <a:off x="1007706" y="66721"/>
            <a:ext cx="10431625" cy="6324748"/>
          </a:xfrm>
        </p:spPr>
      </p:pic>
    </p:spTree>
    <p:extLst>
      <p:ext uri="{BB962C8B-B14F-4D97-AF65-F5344CB8AC3E}">
        <p14:creationId xmlns:p14="http://schemas.microsoft.com/office/powerpoint/2010/main" val="22627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D1B77-F488-CE8A-12E2-4C0CC070D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1898987" y="1514874"/>
            <a:ext cx="8394027" cy="668212"/>
          </a:xfrm>
        </p:spPr>
        <p:txBody>
          <a:bodyPr>
            <a:noAutofit/>
          </a:body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Balance Sheet</a:t>
            </a:r>
            <a:endPar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1898986" y="2520523"/>
            <a:ext cx="8887201" cy="2600233"/>
          </a:xfrm>
        </p:spPr>
        <p:txBody>
          <a:bodyPr>
            <a:noAutofit/>
          </a:bodyPr>
          <a:lstStyle/>
          <a:p>
            <a:pPr algn="l"/>
            <a:r>
              <a:rPr lang="en-US" sz="2800" b="1" dirty="0">
                <a:latin typeface="Segoe UI Semibold" panose="020B0702040204020203" pitchFamily="34" charset="0"/>
                <a:ea typeface="Yu Gothic UI Semibold" panose="020B0700000000000000" pitchFamily="34" charset="-128"/>
                <a:cs typeface="Segoe UI Semibold" panose="020B0702040204020203" pitchFamily="34" charset="0"/>
              </a:rPr>
              <a:t>Notice Separation of Operating &amp; Reserve Accounts</a:t>
            </a:r>
          </a:p>
          <a:p>
            <a:pPr marL="800100" lvl="1" indent="-342900" algn="l">
              <a:buFont typeface="Arial" panose="020B0604020202020204" pitchFamily="34" charset="0"/>
              <a:buChar char="•"/>
            </a:pPr>
            <a:r>
              <a:rPr lang="en-US" b="1" dirty="0">
                <a:solidFill>
                  <a:schemeClr val="accent4">
                    <a:lumMod val="75000"/>
                  </a:schemeClr>
                </a:solidFill>
                <a:latin typeface="Segoe UI Semibold" panose="020B0702040204020203" pitchFamily="34" charset="0"/>
                <a:ea typeface="Yu Gothic UI Semibold" panose="020B0700000000000000" pitchFamily="34" charset="-128"/>
                <a:cs typeface="Segoe UI Semibold" panose="020B0702040204020203" pitchFamily="34" charset="0"/>
              </a:rPr>
              <a:t>Operating Account </a:t>
            </a:r>
            <a:r>
              <a:rPr lang="en-US" dirty="0">
                <a:latin typeface="Segoe UI Semibold" panose="020B0702040204020203" pitchFamily="34" charset="0"/>
                <a:ea typeface="Yu Gothic UI Semibold" panose="020B0700000000000000" pitchFamily="34" charset="-128"/>
                <a:cs typeface="Segoe UI Semibold" panose="020B0702040204020203" pitchFamily="34" charset="0"/>
              </a:rPr>
              <a:t>– pays routine bills &amp; receives fees</a:t>
            </a:r>
          </a:p>
          <a:p>
            <a:pPr marL="800100" lvl="1" indent="-342900" algn="l">
              <a:buFont typeface="Arial" panose="020B0604020202020204" pitchFamily="34" charset="0"/>
              <a:buChar char="•"/>
            </a:pPr>
            <a:r>
              <a:rPr lang="en-US" dirty="0">
                <a:solidFill>
                  <a:schemeClr val="accent4">
                    <a:lumMod val="75000"/>
                  </a:schemeClr>
                </a:solidFill>
                <a:latin typeface="Segoe UI Semibold" panose="020B0702040204020203" pitchFamily="34" charset="0"/>
                <a:ea typeface="Yu Gothic UI Semibold" panose="020B0700000000000000" pitchFamily="34" charset="-128"/>
                <a:cs typeface="Segoe UI Semibold" panose="020B0702040204020203" pitchFamily="34" charset="0"/>
              </a:rPr>
              <a:t>Reserve Account </a:t>
            </a:r>
            <a:r>
              <a:rPr lang="en-US" dirty="0">
                <a:latin typeface="Segoe UI Semibold" panose="020B0702040204020203" pitchFamily="34" charset="0"/>
                <a:ea typeface="Yu Gothic UI Semibold" panose="020B0700000000000000" pitchFamily="34" charset="-128"/>
                <a:cs typeface="Segoe UI Semibold" panose="020B0702040204020203" pitchFamily="34" charset="0"/>
              </a:rPr>
              <a:t>– funded to pay for long term replacement assets</a:t>
            </a:r>
          </a:p>
          <a:p>
            <a:pPr algn="l"/>
            <a:endParaRPr lang="en-US" dirty="0">
              <a:latin typeface="Segoe UI Semibold" panose="020B0702040204020203" pitchFamily="34" charset="0"/>
              <a:ea typeface="Yu Gothic UI Semibold" panose="020B0700000000000000" pitchFamily="34" charset="-128"/>
              <a:cs typeface="Segoe UI Semibold" panose="020B0702040204020203" pitchFamily="34" charset="0"/>
            </a:endParaRPr>
          </a:p>
          <a:p>
            <a:pPr algn="l"/>
            <a:r>
              <a:rPr lang="en-US" sz="2800" dirty="0">
                <a:latin typeface="Segoe UI Semibold" panose="020B0702040204020203" pitchFamily="34" charset="0"/>
                <a:ea typeface="Yu Gothic UI Semibold" panose="020B0700000000000000" pitchFamily="34" charset="-128"/>
                <a:cs typeface="Segoe UI Semibold" panose="020B0702040204020203" pitchFamily="34" charset="0"/>
              </a:rPr>
              <a:t>Cash Balance</a:t>
            </a:r>
          </a:p>
          <a:p>
            <a:pPr marL="742950" lvl="1" indent="-285750" algn="l">
              <a:buFont typeface="Arial" panose="020B0604020202020204" pitchFamily="34" charset="0"/>
              <a:buChar char="•"/>
            </a:pPr>
            <a:r>
              <a:rPr lang="en-US" dirty="0">
                <a:latin typeface="Segoe UI Semibold" panose="020B0702040204020203" pitchFamily="34" charset="0"/>
                <a:ea typeface="Yu Gothic UI Semibold" panose="020B0700000000000000" pitchFamily="34" charset="-128"/>
                <a:cs typeface="Segoe UI Semibold" panose="020B0702040204020203" pitchFamily="34" charset="0"/>
              </a:rPr>
              <a:t>“Rule of Thumb” – 1 month’s expenses (essentially, working capital)</a:t>
            </a:r>
          </a:p>
        </p:txBody>
      </p:sp>
    </p:spTree>
    <p:extLst>
      <p:ext uri="{BB962C8B-B14F-4D97-AF65-F5344CB8AC3E}">
        <p14:creationId xmlns:p14="http://schemas.microsoft.com/office/powerpoint/2010/main" val="105552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5F2528-D375-9DAB-C76E-FCB2D51B9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2B0B1-9B2A-B550-1CE7-103E52405DFC}"/>
              </a:ext>
            </a:extLst>
          </p:cNvPr>
          <p:cNvSpPr>
            <a:spLocks noGrp="1"/>
          </p:cNvSpPr>
          <p:nvPr>
            <p:ph type="ctrTitle"/>
          </p:nvPr>
        </p:nvSpPr>
        <p:spPr>
          <a:xfrm>
            <a:off x="3149290" y="1522168"/>
            <a:ext cx="6218646" cy="668212"/>
          </a:xfrm>
        </p:spPr>
        <p:txBody>
          <a:bodyPr>
            <a:noAutofit/>
          </a:body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The Balance Sheet</a:t>
            </a:r>
            <a:endPar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12A42C36-0132-B29B-123E-66C786869780}"/>
              </a:ext>
            </a:extLst>
          </p:cNvPr>
          <p:cNvSpPr>
            <a:spLocks noGrp="1"/>
          </p:cNvSpPr>
          <p:nvPr>
            <p:ph type="subTitle" idx="1"/>
          </p:nvPr>
        </p:nvSpPr>
        <p:spPr>
          <a:xfrm>
            <a:off x="3222792" y="2559596"/>
            <a:ext cx="7404776" cy="2478935"/>
          </a:xfrm>
        </p:spPr>
        <p:txBody>
          <a:bodyPr>
            <a:noAutofit/>
          </a:bodyPr>
          <a:lstStyle/>
          <a:p>
            <a:pPr algn="l"/>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Accounts Receivable </a:t>
            </a:r>
            <a:r>
              <a:rPr lang="en-US" sz="1800" dirty="0">
                <a:latin typeface="Yu Gothic UI Semibold" panose="020B0700000000000000" pitchFamily="34" charset="-128"/>
                <a:ea typeface="Yu Gothic UI Semibold" panose="020B0700000000000000" pitchFamily="34" charset="-128"/>
              </a:rPr>
              <a:t>– (past due collections)</a:t>
            </a:r>
          </a:p>
          <a:p>
            <a:pPr marL="800100" lvl="1" indent="-342900" algn="l">
              <a:buFont typeface="Arial" panose="020B0604020202020204" pitchFamily="34" charset="0"/>
              <a:buChar char="•"/>
            </a:pPr>
            <a:r>
              <a:rPr lang="en-US" sz="1800" dirty="0">
                <a:latin typeface="Yu Gothic UI Semibold" panose="020B0700000000000000" pitchFamily="34" charset="-128"/>
                <a:ea typeface="Yu Gothic UI Semibold" panose="020B0700000000000000" pitchFamily="34" charset="-128"/>
              </a:rPr>
              <a:t>Know your Board’s policy for collection</a:t>
            </a:r>
          </a:p>
          <a:p>
            <a:pPr algn="l"/>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lgn="l"/>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Reserve Balance</a:t>
            </a:r>
          </a:p>
          <a:p>
            <a:pPr marL="800100" lvl="1" indent="-342900" algn="l">
              <a:buFont typeface="Arial" panose="020B0604020202020204" pitchFamily="34" charset="0"/>
              <a:buChar char="•"/>
            </a:pPr>
            <a:r>
              <a:rPr lang="en-US" sz="1800" dirty="0">
                <a:latin typeface="Yu Gothic UI Semibold" panose="020B0700000000000000" pitchFamily="34" charset="-128"/>
                <a:ea typeface="Yu Gothic UI Semibold" panose="020B0700000000000000" pitchFamily="34" charset="-128"/>
              </a:rPr>
              <a:t>How does it compare to Reserve Study forecast?</a:t>
            </a:r>
          </a:p>
          <a:p>
            <a:pPr marL="800100" lvl="1" indent="-342900" algn="l">
              <a:buFont typeface="Arial" panose="020B0604020202020204" pitchFamily="34" charset="0"/>
              <a:buChar char="•"/>
            </a:pPr>
            <a:r>
              <a:rPr lang="en-US" sz="1800" dirty="0">
                <a:latin typeface="Yu Gothic UI Semibold" panose="020B0700000000000000" pitchFamily="34" charset="-128"/>
                <a:ea typeface="Yu Gothic UI Semibold" panose="020B0700000000000000" pitchFamily="34" charset="-128"/>
              </a:rPr>
              <a:t>Are long term funds earning reasonable interest?</a:t>
            </a:r>
          </a:p>
        </p:txBody>
      </p:sp>
    </p:spTree>
    <p:extLst>
      <p:ext uri="{BB962C8B-B14F-4D97-AF65-F5344CB8AC3E}">
        <p14:creationId xmlns:p14="http://schemas.microsoft.com/office/powerpoint/2010/main" val="250618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A5191-443F-E01C-2CB5-47780A9F5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B857467-E047-903E-22CD-A7DA210A3F6E}"/>
              </a:ext>
            </a:extLst>
          </p:cNvPr>
          <p:cNvSpPr txBox="1">
            <a:spLocks/>
          </p:cNvSpPr>
          <p:nvPr/>
        </p:nvSpPr>
        <p:spPr>
          <a:xfrm>
            <a:off x="1267286" y="948138"/>
            <a:ext cx="5859902" cy="11778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Bank </a:t>
            </a:r>
            <a:r>
              <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Statement / </a:t>
            </a:r>
          </a:p>
          <a:p>
            <a:pPr algn="l"/>
            <a:r>
              <a:rPr lang="en-US" sz="4000" spc="-150" dirty="0">
                <a:solidFill>
                  <a:srgbClr val="0070C0"/>
                </a:solidFill>
                <a:latin typeface="Segoe UI Semibold" panose="020B0702040204020203" pitchFamily="34" charset="0"/>
                <a:ea typeface="OPen Sans" panose="020B0606030504020204" pitchFamily="34" charset="0"/>
                <a:cs typeface="Segoe UI Semibold" panose="020B0702040204020203" pitchFamily="34" charset="0"/>
              </a:rPr>
              <a:t>Bank Reconciliation</a:t>
            </a:r>
          </a:p>
        </p:txBody>
      </p:sp>
      <p:sp>
        <p:nvSpPr>
          <p:cNvPr id="6" name="Content Placeholder 2">
            <a:extLst>
              <a:ext uri="{FF2B5EF4-FFF2-40B4-BE49-F238E27FC236}">
                <a16:creationId xmlns:a16="http://schemas.microsoft.com/office/drawing/2014/main" id="{9B52C51E-73C2-C5CC-059F-6D6ADC0BC240}"/>
              </a:ext>
            </a:extLst>
          </p:cNvPr>
          <p:cNvSpPr txBox="1">
            <a:spLocks/>
          </p:cNvSpPr>
          <p:nvPr/>
        </p:nvSpPr>
        <p:spPr>
          <a:xfrm>
            <a:off x="1267286" y="2363039"/>
            <a:ext cx="5270398" cy="1789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t>You should find this info in your board packet each month</a:t>
            </a:r>
          </a:p>
          <a:p>
            <a:pPr marL="342900" indent="-342900" algn="l">
              <a:buFont typeface="Arial" panose="020B0604020202020204" pitchFamily="34" charset="0"/>
              <a:buChar char="•"/>
            </a:pPr>
            <a:r>
              <a:rPr lang="en-US" sz="2800" dirty="0"/>
              <a:t>Examine the bank statement closely</a:t>
            </a:r>
          </a:p>
          <a:p>
            <a:pPr marL="342900" indent="-342900" algn="l">
              <a:buFont typeface="Arial" panose="020B0604020202020204" pitchFamily="34" charset="0"/>
              <a:buChar char="•"/>
            </a:pPr>
            <a:r>
              <a:rPr lang="en-US" sz="2800" dirty="0"/>
              <a:t>Look at the bank reconciliation </a:t>
            </a:r>
          </a:p>
        </p:txBody>
      </p:sp>
      <p:pic>
        <p:nvPicPr>
          <p:cNvPr id="13" name="Picture 12">
            <a:extLst>
              <a:ext uri="{FF2B5EF4-FFF2-40B4-BE49-F238E27FC236}">
                <a16:creationId xmlns:a16="http://schemas.microsoft.com/office/drawing/2014/main" id="{54402335-EB67-C9AA-7A27-14E3A1A2BE51}"/>
              </a:ext>
            </a:extLst>
          </p:cNvPr>
          <p:cNvPicPr>
            <a:picLocks noChangeAspect="1"/>
          </p:cNvPicPr>
          <p:nvPr/>
        </p:nvPicPr>
        <p:blipFill rotWithShape="1">
          <a:blip r:embed="rId4"/>
          <a:srcRect l="1932" t="2922" r="2030" b="2639"/>
          <a:stretch/>
        </p:blipFill>
        <p:spPr>
          <a:xfrm rot="667168">
            <a:off x="7068143" y="1169522"/>
            <a:ext cx="3882271" cy="3809828"/>
          </a:xfrm>
          <a:prstGeom prst="rect">
            <a:avLst/>
          </a:prstGeom>
        </p:spPr>
      </p:pic>
    </p:spTree>
    <p:extLst>
      <p:ext uri="{BB962C8B-B14F-4D97-AF65-F5344CB8AC3E}">
        <p14:creationId xmlns:p14="http://schemas.microsoft.com/office/powerpoint/2010/main" val="136895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Training Seminar template" id="{F9EC1281-346D-49EA-BB4A-7F9F9EE90D9F}" vid="{5B229541-F32E-429B-BAEE-0EC22B5C1F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21098</TotalTime>
  <Words>1782</Words>
  <Application>Microsoft Office PowerPoint</Application>
  <PresentationFormat>Widescreen</PresentationFormat>
  <Paragraphs>239</Paragraphs>
  <Slides>31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Yu Gothic UI Semibold</vt:lpstr>
      <vt:lpstr>Arial</vt:lpstr>
      <vt:lpstr>Calibri</vt:lpstr>
      <vt:lpstr>Calibri Light</vt:lpstr>
      <vt:lpstr>Cambria</vt:lpstr>
      <vt:lpstr>PT Serif</vt:lpstr>
      <vt:lpstr>Segoe UI Semibold</vt:lpstr>
      <vt:lpstr>Office Theme</vt:lpstr>
      <vt:lpstr>Key Topics</vt:lpstr>
      <vt:lpstr>Why is Financial Management So Important?</vt:lpstr>
      <vt:lpstr>Board of Directors Fiduciary Responsibility</vt:lpstr>
      <vt:lpstr>Understanding Financials </vt:lpstr>
      <vt:lpstr>The Balance Sheet  It reports on the Assets and Liabilities of the Association  Refer to the Balance Sheet in your packet.   </vt:lpstr>
      <vt:lpstr>PowerPoint Presentation</vt:lpstr>
      <vt:lpstr>The Balance Sheet</vt:lpstr>
      <vt:lpstr>The Balance Sheet</vt:lpstr>
      <vt:lpstr>PowerPoint Presentation</vt:lpstr>
      <vt:lpstr>Why Look at the  Bank Statement and  Bank Reconciliation? </vt:lpstr>
      <vt:lpstr>PowerPoint Presentation</vt:lpstr>
      <vt:lpstr>PowerPoint Presentation</vt:lpstr>
      <vt:lpstr>PowerPoint Presentation</vt:lpstr>
      <vt:lpstr>PowerPoint Presentation</vt:lpstr>
      <vt:lpstr>Financial Sustainability The Direct Link to Reserve Planning</vt:lpstr>
      <vt:lpstr>PowerPoint Presentation</vt:lpstr>
      <vt:lpstr>PowerPoint Presentation</vt:lpstr>
      <vt:lpstr>The Reserve Study and Money Appropriation</vt:lpstr>
      <vt:lpstr>Funding Choices When Reserves Run Out</vt:lpstr>
      <vt:lpstr>Funding Choices When Reserves Run Out</vt:lpstr>
      <vt:lpstr>The Budget Translating Plans &amp; Strategies to Reality!</vt:lpstr>
      <vt:lpstr>The Budget  Funding Capital Projects</vt:lpstr>
      <vt:lpstr>The Budget  Funding Capital Projects</vt:lpstr>
      <vt:lpstr>Managing Cash </vt:lpstr>
      <vt:lpstr>What Does Good Bid Management Look Like?</vt:lpstr>
      <vt:lpstr>Should Everything or Nothing Go to Bid? Factors to Consider</vt:lpstr>
      <vt:lpstr>Bid Process</vt:lpstr>
      <vt:lpstr>IRS Statement </vt:lpstr>
      <vt:lpstr>Financial Compilation, Review vs Audit </vt:lpstr>
      <vt:lpstr>Summary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Training Seminar</dc:title>
  <dc:creator>Tim Wege</dc:creator>
  <cp:lastModifiedBy>Chris</cp:lastModifiedBy>
  <cp:revision>229</cp:revision>
  <dcterms:created xsi:type="dcterms:W3CDTF">2023-02-04T16:20:03Z</dcterms:created>
  <dcterms:modified xsi:type="dcterms:W3CDTF">2025-04-14T22:51:41Z</dcterms:modified>
</cp:coreProperties>
</file>