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Benedict" pitchFamily="2" charset="77"/>
      <p:regular r:id="rId23"/>
    </p:embeddedFont>
    <p:embeddedFont>
      <p:font typeface="Canva Sans Bold" panose="020B0803030501040103" pitchFamily="34" charset="0"/>
      <p:regular r:id="rId24"/>
      <p:bold r:id="rId25"/>
    </p:embeddedFont>
    <p:embeddedFont>
      <p:font typeface="Poppins" pitchFamily="2" charset="77"/>
      <p:regular r:id="rId26"/>
      <p:bold r:id="rId27"/>
    </p:embeddedFont>
    <p:embeddedFont>
      <p:font typeface="Poppins Bold" pitchFamily="2" charset="77"/>
      <p:regular r:id="rId28"/>
      <p:bold r:id="rId29"/>
    </p:embeddedFont>
    <p:embeddedFont>
      <p:font typeface="Poppins Italics" pitchFamily="2" charset="77"/>
      <p:regular r:id="rId30"/>
      <p:italic r:id="rId31"/>
    </p:embeddedFont>
    <p:embeddedFont>
      <p:font typeface="Poppins Semi-Bold" pitchFamily="2" charset="77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37" autoAdjust="0"/>
  </p:normalViewPr>
  <p:slideViewPr>
    <p:cSldViewPr>
      <p:cViewPr varScale="1">
        <p:scale>
          <a:sx n="69" d="100"/>
          <a:sy n="69" d="100"/>
        </p:scale>
        <p:origin x="92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65298" y="4543225"/>
            <a:ext cx="5222702" cy="5728379"/>
            <a:chOff x="0" y="0"/>
            <a:chExt cx="1375526" cy="15087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5526" cy="1508709"/>
            </a:xfrm>
            <a:custGeom>
              <a:avLst/>
              <a:gdLst/>
              <a:ahLst/>
              <a:cxnLst/>
              <a:rect l="l" t="t" r="r" b="b"/>
              <a:pathLst>
                <a:path w="1375526" h="1508709">
                  <a:moveTo>
                    <a:pt x="0" y="0"/>
                  </a:moveTo>
                  <a:lnTo>
                    <a:pt x="1375526" y="0"/>
                  </a:lnTo>
                  <a:lnTo>
                    <a:pt x="1375526" y="1508709"/>
                  </a:lnTo>
                  <a:lnTo>
                    <a:pt x="0" y="1508709"/>
                  </a:lnTo>
                  <a:close/>
                </a:path>
              </a:pathLst>
            </a:custGeom>
            <a:solidFill>
              <a:srgbClr val="479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75526" cy="15372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495746" cy="10271604"/>
            <a:chOff x="0" y="0"/>
            <a:chExt cx="142279" cy="29479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2279" cy="2947940"/>
            </a:xfrm>
            <a:custGeom>
              <a:avLst/>
              <a:gdLst/>
              <a:ahLst/>
              <a:cxnLst/>
              <a:rect l="l" t="t" r="r" b="b"/>
              <a:pathLst>
                <a:path w="142279" h="2947940">
                  <a:moveTo>
                    <a:pt x="0" y="0"/>
                  </a:moveTo>
                  <a:lnTo>
                    <a:pt x="142279" y="0"/>
                  </a:lnTo>
                  <a:lnTo>
                    <a:pt x="142279" y="2947940"/>
                  </a:lnTo>
                  <a:lnTo>
                    <a:pt x="0" y="2947940"/>
                  </a:lnTo>
                  <a:close/>
                </a:path>
              </a:pathLst>
            </a:custGeom>
            <a:solidFill>
              <a:srgbClr val="479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42279" cy="2976515"/>
            </a:xfrm>
            <a:prstGeom prst="rect">
              <a:avLst/>
            </a:prstGeom>
          </p:spPr>
          <p:txBody>
            <a:bodyPr lIns="39959" tIns="39959" rIns="39959" bIns="39959" rtlCol="0" anchor="ctr"/>
            <a:lstStyle/>
            <a:p>
              <a:pPr algn="ctr">
                <a:lnSpc>
                  <a:spcPts val="212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97904" y="8228954"/>
            <a:ext cx="1038435" cy="259609"/>
          </a:xfrm>
          <a:custGeom>
            <a:avLst/>
            <a:gdLst/>
            <a:ahLst/>
            <a:cxnLst/>
            <a:rect l="l" t="t" r="r" b="b"/>
            <a:pathLst>
              <a:path w="1038435" h="259609">
                <a:moveTo>
                  <a:pt x="0" y="0"/>
                </a:moveTo>
                <a:lnTo>
                  <a:pt x="1038435" y="0"/>
                </a:lnTo>
                <a:lnTo>
                  <a:pt x="1038435" y="259608"/>
                </a:lnTo>
                <a:lnTo>
                  <a:pt x="0" y="2596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330942" y="1028700"/>
            <a:ext cx="8318324" cy="7459862"/>
          </a:xfrm>
          <a:custGeom>
            <a:avLst/>
            <a:gdLst/>
            <a:ahLst/>
            <a:cxnLst/>
            <a:rect l="l" t="t" r="r" b="b"/>
            <a:pathLst>
              <a:path w="7695745" h="7459862">
                <a:moveTo>
                  <a:pt x="0" y="0"/>
                </a:moveTo>
                <a:lnTo>
                  <a:pt x="7695746" y="0"/>
                </a:lnTo>
                <a:lnTo>
                  <a:pt x="7695746" y="7459862"/>
                </a:lnTo>
                <a:lnTo>
                  <a:pt x="0" y="7459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070" t="-52166" b="-521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181770" y="2027778"/>
            <a:ext cx="1700722" cy="899257"/>
          </a:xfrm>
          <a:custGeom>
            <a:avLst/>
            <a:gdLst/>
            <a:ahLst/>
            <a:cxnLst/>
            <a:rect l="l" t="t" r="r" b="b"/>
            <a:pathLst>
              <a:path w="1700722" h="899257">
                <a:moveTo>
                  <a:pt x="0" y="0"/>
                </a:moveTo>
                <a:lnTo>
                  <a:pt x="1700722" y="0"/>
                </a:lnTo>
                <a:lnTo>
                  <a:pt x="1700722" y="899257"/>
                </a:lnTo>
                <a:lnTo>
                  <a:pt x="0" y="8992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83227" y="1191964"/>
            <a:ext cx="6181482" cy="1759523"/>
          </a:xfrm>
          <a:custGeom>
            <a:avLst/>
            <a:gdLst/>
            <a:ahLst/>
            <a:cxnLst/>
            <a:rect l="l" t="t" r="r" b="b"/>
            <a:pathLst>
              <a:path w="6181482" h="1759523">
                <a:moveTo>
                  <a:pt x="0" y="0"/>
                </a:moveTo>
                <a:lnTo>
                  <a:pt x="6181482" y="0"/>
                </a:lnTo>
                <a:lnTo>
                  <a:pt x="6181482" y="1759523"/>
                </a:lnTo>
                <a:lnTo>
                  <a:pt x="0" y="17595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19697" y="7938909"/>
            <a:ext cx="3104740" cy="1658433"/>
          </a:xfrm>
          <a:custGeom>
            <a:avLst/>
            <a:gdLst/>
            <a:ahLst/>
            <a:cxnLst/>
            <a:rect l="l" t="t" r="r" b="b"/>
            <a:pathLst>
              <a:path w="3104740" h="1658433">
                <a:moveTo>
                  <a:pt x="0" y="0"/>
                </a:moveTo>
                <a:lnTo>
                  <a:pt x="3104740" y="0"/>
                </a:lnTo>
                <a:lnTo>
                  <a:pt x="3104740" y="1658433"/>
                </a:lnTo>
                <a:lnTo>
                  <a:pt x="0" y="16584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278" t="-43213" r="-4482" b="-641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4771015" y="8364538"/>
            <a:ext cx="2878251" cy="1454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200"/>
              </a:lnSpc>
            </a:pPr>
            <a:r>
              <a:rPr lang="en-US" sz="8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2025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97904" y="6952119"/>
            <a:ext cx="7115977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Presented by New Star Properties, a Trademark of Realty Management Partners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97904" y="4749179"/>
            <a:ext cx="6274163" cy="212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66"/>
              </a:lnSpc>
              <a:spcBef>
                <a:spcPct val="0"/>
              </a:spcBef>
            </a:pPr>
            <a:r>
              <a:rPr lang="en-US" sz="397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Skill Building Intensive for HOA &amp; COA </a:t>
            </a:r>
          </a:p>
          <a:p>
            <a:pPr algn="l">
              <a:lnSpc>
                <a:spcPts val="5566"/>
              </a:lnSpc>
              <a:spcBef>
                <a:spcPct val="0"/>
              </a:spcBef>
            </a:pPr>
            <a:r>
              <a:rPr lang="en-US" sz="397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Board of Directors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97904" y="3450342"/>
            <a:ext cx="3026533" cy="141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20"/>
              </a:lnSpc>
            </a:pPr>
            <a:r>
              <a:rPr lang="en-US" sz="8300">
                <a:solidFill>
                  <a:srgbClr val="FF914D"/>
                </a:solidFill>
                <a:latin typeface="Benedict"/>
                <a:ea typeface="Benedict"/>
                <a:cs typeface="Benedict"/>
                <a:sym typeface="Benedict"/>
              </a:rPr>
              <a:t>Welcome!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78010"/>
            <a:ext cx="18288000" cy="7530980"/>
            <a:chOff x="0" y="0"/>
            <a:chExt cx="7849277" cy="3232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49277" cy="3232324"/>
            </a:xfrm>
            <a:custGeom>
              <a:avLst/>
              <a:gdLst/>
              <a:ahLst/>
              <a:cxnLst/>
              <a:rect l="l" t="t" r="r" b="b"/>
              <a:pathLst>
                <a:path w="7849277" h="3232324">
                  <a:moveTo>
                    <a:pt x="0" y="0"/>
                  </a:moveTo>
                  <a:lnTo>
                    <a:pt x="7849277" y="0"/>
                  </a:lnTo>
                  <a:lnTo>
                    <a:pt x="7849277" y="3232324"/>
                  </a:lnTo>
                  <a:lnTo>
                    <a:pt x="0" y="3232324"/>
                  </a:lnTo>
                  <a:close/>
                </a:path>
              </a:pathLst>
            </a:custGeom>
            <a:solidFill>
              <a:srgbClr val="479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849277" cy="3251374"/>
            </a:xfrm>
            <a:prstGeom prst="rect">
              <a:avLst/>
            </a:prstGeom>
          </p:spPr>
          <p:txBody>
            <a:bodyPr lIns="36984" tIns="36984" rIns="36984" bIns="36984" rtlCol="0" anchor="ctr"/>
            <a:lstStyle/>
            <a:p>
              <a:pPr algn="ctr">
                <a:lnSpc>
                  <a:spcPts val="196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279408" y="5312732"/>
            <a:ext cx="6676745" cy="3204838"/>
          </a:xfrm>
          <a:custGeom>
            <a:avLst/>
            <a:gdLst/>
            <a:ahLst/>
            <a:cxnLst/>
            <a:rect l="l" t="t" r="r" b="b"/>
            <a:pathLst>
              <a:path w="6676745" h="3204838">
                <a:moveTo>
                  <a:pt x="0" y="0"/>
                </a:moveTo>
                <a:lnTo>
                  <a:pt x="6676745" y="0"/>
                </a:lnTo>
                <a:lnTo>
                  <a:pt x="6676745" y="3204837"/>
                </a:lnTo>
                <a:lnTo>
                  <a:pt x="0" y="32048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570895" y="1567700"/>
            <a:ext cx="4692183" cy="4088064"/>
          </a:xfrm>
          <a:custGeom>
            <a:avLst/>
            <a:gdLst/>
            <a:ahLst/>
            <a:cxnLst/>
            <a:rect l="l" t="t" r="r" b="b"/>
            <a:pathLst>
              <a:path w="4692183" h="4088064">
                <a:moveTo>
                  <a:pt x="0" y="0"/>
                </a:moveTo>
                <a:lnTo>
                  <a:pt x="4692183" y="0"/>
                </a:lnTo>
                <a:lnTo>
                  <a:pt x="4692183" y="4088064"/>
                </a:lnTo>
                <a:lnTo>
                  <a:pt x="0" y="4088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695340" y="2254595"/>
            <a:ext cx="4443293" cy="2022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87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We’re a new community; No replacements needed for at least 10 years?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78463" y="2028458"/>
            <a:ext cx="5517954" cy="208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3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PLANNING FOR CAPITAL REPLACEMENTS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78463" y="4626043"/>
            <a:ext cx="5014486" cy="1468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6"/>
              </a:lnSpc>
            </a:pPr>
            <a:r>
              <a:rPr lang="en-US" sz="5600" b="1">
                <a:solidFill>
                  <a:srgbClr val="FFBD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Common Strategy No. 5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25574" y="9628134"/>
            <a:ext cx="16836851" cy="419346"/>
            <a:chOff x="0" y="-66675"/>
            <a:chExt cx="22449135" cy="559128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66675"/>
              <a:ext cx="7080137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New Star Properties</a:t>
              </a:r>
              <a:r>
                <a:rPr lang="en-US" sz="2400" baseline="300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TM</a:t>
              </a:r>
              <a:endParaRPr lang="en-US" sz="2400" dirty="0">
                <a:solidFill>
                  <a:srgbClr val="0F5CA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9542904" y="-66675"/>
              <a:ext cx="1290623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Skill Building Intensive for HOA &amp; COA Board of Directors 4.26.25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714210" y="713210"/>
            <a:ext cx="859581" cy="18288000"/>
            <a:chOff x="0" y="0"/>
            <a:chExt cx="246699" cy="52486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699" cy="5248637"/>
            </a:xfrm>
            <a:custGeom>
              <a:avLst/>
              <a:gdLst/>
              <a:ahLst/>
              <a:cxnLst/>
              <a:rect l="l" t="t" r="r" b="b"/>
              <a:pathLst>
                <a:path w="246699" h="5248637">
                  <a:moveTo>
                    <a:pt x="0" y="0"/>
                  </a:moveTo>
                  <a:lnTo>
                    <a:pt x="246699" y="0"/>
                  </a:lnTo>
                  <a:lnTo>
                    <a:pt x="246699" y="5248637"/>
                  </a:lnTo>
                  <a:lnTo>
                    <a:pt x="0" y="5248637"/>
                  </a:lnTo>
                  <a:close/>
                </a:path>
              </a:pathLst>
            </a:custGeom>
            <a:solidFill>
              <a:srgbClr val="479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46699" cy="5277212"/>
            </a:xfrm>
            <a:prstGeom prst="rect">
              <a:avLst/>
            </a:prstGeom>
          </p:spPr>
          <p:txBody>
            <a:bodyPr lIns="39959" tIns="39959" rIns="39959" bIns="39959" rtlCol="0" anchor="ctr"/>
            <a:lstStyle/>
            <a:p>
              <a:pPr algn="ctr">
                <a:lnSpc>
                  <a:spcPts val="2127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73185" y="7839247"/>
            <a:ext cx="1700722" cy="899257"/>
          </a:xfrm>
          <a:custGeom>
            <a:avLst/>
            <a:gdLst/>
            <a:ahLst/>
            <a:cxnLst/>
            <a:rect l="l" t="t" r="r" b="b"/>
            <a:pathLst>
              <a:path w="1700722" h="899257">
                <a:moveTo>
                  <a:pt x="0" y="0"/>
                </a:moveTo>
                <a:lnTo>
                  <a:pt x="1700722" y="0"/>
                </a:lnTo>
                <a:lnTo>
                  <a:pt x="1700722" y="899257"/>
                </a:lnTo>
                <a:lnTo>
                  <a:pt x="0" y="899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372779" y="0"/>
            <a:ext cx="7915221" cy="9427419"/>
          </a:xfrm>
          <a:custGeom>
            <a:avLst/>
            <a:gdLst/>
            <a:ahLst/>
            <a:cxnLst/>
            <a:rect l="l" t="t" r="r" b="b"/>
            <a:pathLst>
              <a:path w="7915221" h="9427419">
                <a:moveTo>
                  <a:pt x="0" y="0"/>
                </a:moveTo>
                <a:lnTo>
                  <a:pt x="7915221" y="0"/>
                </a:lnTo>
                <a:lnTo>
                  <a:pt x="7915221" y="9427419"/>
                </a:lnTo>
                <a:lnTo>
                  <a:pt x="0" y="94274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39" r="-162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44000" y="1420215"/>
            <a:ext cx="1700722" cy="899257"/>
          </a:xfrm>
          <a:custGeom>
            <a:avLst/>
            <a:gdLst/>
            <a:ahLst/>
            <a:cxnLst/>
            <a:rect l="l" t="t" r="r" b="b"/>
            <a:pathLst>
              <a:path w="1700722" h="899257">
                <a:moveTo>
                  <a:pt x="0" y="0"/>
                </a:moveTo>
                <a:lnTo>
                  <a:pt x="1700722" y="0"/>
                </a:lnTo>
                <a:lnTo>
                  <a:pt x="1700722" y="899257"/>
                </a:lnTo>
                <a:lnTo>
                  <a:pt x="0" y="8992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41119" y="1340911"/>
            <a:ext cx="6243185" cy="3268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42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HOW DID THAT WORK OUT FOR YOU?</a:t>
            </a:r>
          </a:p>
          <a:p>
            <a:pPr algn="l">
              <a:lnSpc>
                <a:spcPts val="4200"/>
              </a:lnSpc>
            </a:pPr>
            <a:endParaRPr lang="en-US" sz="4200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4200"/>
              </a:lnSpc>
            </a:pPr>
            <a:r>
              <a:rPr lang="en-US" sz="4200" b="1">
                <a:solidFill>
                  <a:srgbClr val="4794DB"/>
                </a:solidFill>
                <a:latin typeface="Poppins Bold"/>
                <a:ea typeface="Poppins Bold"/>
                <a:cs typeface="Poppins Bold"/>
                <a:sym typeface="Poppins Bold"/>
              </a:rPr>
              <a:t>TELL TALE SIGNS OF PLANNING GAPS</a:t>
            </a:r>
          </a:p>
          <a:p>
            <a:pPr algn="l">
              <a:lnSpc>
                <a:spcPts val="4200"/>
              </a:lnSpc>
            </a:pPr>
            <a:endParaRPr lang="en-US" sz="4200" b="1">
              <a:solidFill>
                <a:srgbClr val="4794DB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41119" y="5183545"/>
            <a:ext cx="6011209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D33F4B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LOANS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41119" y="6164443"/>
            <a:ext cx="6683750" cy="104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Eases the “pain of the moment”; but, lingers well beyond installation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25574" y="9628134"/>
            <a:ext cx="16836851" cy="419346"/>
            <a:chOff x="0" y="-66675"/>
            <a:chExt cx="22449135" cy="55912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66675"/>
              <a:ext cx="7080137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New Star Properties</a:t>
              </a:r>
              <a:r>
                <a:rPr lang="en-US" sz="2400" baseline="300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TM</a:t>
              </a:r>
              <a:endParaRPr lang="en-US" sz="2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542904" y="-66675"/>
              <a:ext cx="1290623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Skill Building Intensive for HOA &amp; COA Board of Directors 4.26.25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714210" y="713210"/>
            <a:ext cx="859581" cy="18288000"/>
            <a:chOff x="0" y="0"/>
            <a:chExt cx="246699" cy="52486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699" cy="5248637"/>
            </a:xfrm>
            <a:custGeom>
              <a:avLst/>
              <a:gdLst/>
              <a:ahLst/>
              <a:cxnLst/>
              <a:rect l="l" t="t" r="r" b="b"/>
              <a:pathLst>
                <a:path w="246699" h="5248637">
                  <a:moveTo>
                    <a:pt x="0" y="0"/>
                  </a:moveTo>
                  <a:lnTo>
                    <a:pt x="246699" y="0"/>
                  </a:lnTo>
                  <a:lnTo>
                    <a:pt x="246699" y="5248637"/>
                  </a:lnTo>
                  <a:lnTo>
                    <a:pt x="0" y="5248637"/>
                  </a:lnTo>
                  <a:close/>
                </a:path>
              </a:pathLst>
            </a:custGeom>
            <a:solidFill>
              <a:srgbClr val="479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46699" cy="5277212"/>
            </a:xfrm>
            <a:prstGeom prst="rect">
              <a:avLst/>
            </a:prstGeom>
          </p:spPr>
          <p:txBody>
            <a:bodyPr lIns="39959" tIns="39959" rIns="39959" bIns="39959" rtlCol="0" anchor="ctr"/>
            <a:lstStyle/>
            <a:p>
              <a:pPr algn="ctr">
                <a:lnSpc>
                  <a:spcPts val="2127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73185" y="7839247"/>
            <a:ext cx="1700722" cy="899257"/>
          </a:xfrm>
          <a:custGeom>
            <a:avLst/>
            <a:gdLst/>
            <a:ahLst/>
            <a:cxnLst/>
            <a:rect l="l" t="t" r="r" b="b"/>
            <a:pathLst>
              <a:path w="1700722" h="899257">
                <a:moveTo>
                  <a:pt x="0" y="0"/>
                </a:moveTo>
                <a:lnTo>
                  <a:pt x="1700722" y="0"/>
                </a:lnTo>
                <a:lnTo>
                  <a:pt x="1700722" y="899257"/>
                </a:lnTo>
                <a:lnTo>
                  <a:pt x="0" y="899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372779" y="0"/>
            <a:ext cx="7915221" cy="9427419"/>
          </a:xfrm>
          <a:custGeom>
            <a:avLst/>
            <a:gdLst/>
            <a:ahLst/>
            <a:cxnLst/>
            <a:rect l="l" t="t" r="r" b="b"/>
            <a:pathLst>
              <a:path w="7915221" h="9427419">
                <a:moveTo>
                  <a:pt x="0" y="0"/>
                </a:moveTo>
                <a:lnTo>
                  <a:pt x="7915221" y="0"/>
                </a:lnTo>
                <a:lnTo>
                  <a:pt x="7915221" y="9427419"/>
                </a:lnTo>
                <a:lnTo>
                  <a:pt x="0" y="94274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39" r="-162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44000" y="1420215"/>
            <a:ext cx="1700722" cy="899257"/>
          </a:xfrm>
          <a:custGeom>
            <a:avLst/>
            <a:gdLst/>
            <a:ahLst/>
            <a:cxnLst/>
            <a:rect l="l" t="t" r="r" b="b"/>
            <a:pathLst>
              <a:path w="1700722" h="899257">
                <a:moveTo>
                  <a:pt x="0" y="0"/>
                </a:moveTo>
                <a:lnTo>
                  <a:pt x="1700722" y="0"/>
                </a:lnTo>
                <a:lnTo>
                  <a:pt x="1700722" y="899257"/>
                </a:lnTo>
                <a:lnTo>
                  <a:pt x="0" y="8992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41119" y="1340911"/>
            <a:ext cx="6243185" cy="3268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42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HOW DID THAT WORK OUT FOR YOU?</a:t>
            </a:r>
          </a:p>
          <a:p>
            <a:pPr algn="l">
              <a:lnSpc>
                <a:spcPts val="4200"/>
              </a:lnSpc>
            </a:pPr>
            <a:endParaRPr lang="en-US" sz="4200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4200"/>
              </a:lnSpc>
            </a:pPr>
            <a:r>
              <a:rPr lang="en-US" sz="4200" b="1">
                <a:solidFill>
                  <a:srgbClr val="4794DB"/>
                </a:solidFill>
                <a:latin typeface="Poppins Bold"/>
                <a:ea typeface="Poppins Bold"/>
                <a:cs typeface="Poppins Bold"/>
                <a:sym typeface="Poppins Bold"/>
              </a:rPr>
              <a:t>TELL TALE SIGNS OF PLANNING GAPS</a:t>
            </a:r>
          </a:p>
          <a:p>
            <a:pPr algn="l">
              <a:lnSpc>
                <a:spcPts val="4200"/>
              </a:lnSpc>
            </a:pPr>
            <a:endParaRPr lang="en-US" sz="4200" b="1">
              <a:solidFill>
                <a:srgbClr val="4794DB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41119" y="4637722"/>
            <a:ext cx="7236624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D33F4B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SPECIAL ASSESSMENTS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41119" y="5705738"/>
            <a:ext cx="7893040" cy="345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“Something” took us by surprise and we did not have funds to address the problem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Can produce a financial crises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happens if several unit owners cannot make the payment?</a:t>
            </a:r>
          </a:p>
          <a:p>
            <a:pPr algn="l">
              <a:lnSpc>
                <a:spcPts val="4199"/>
              </a:lnSpc>
            </a:pPr>
            <a:endParaRPr lang="en-US" sz="24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725574" y="9628134"/>
            <a:ext cx="16836851" cy="419346"/>
            <a:chOff x="0" y="-66675"/>
            <a:chExt cx="22449135" cy="55912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66675"/>
              <a:ext cx="7080137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New Star Properties</a:t>
              </a:r>
              <a:r>
                <a:rPr lang="en-US" sz="2400" baseline="300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TM</a:t>
              </a:r>
              <a:endParaRPr lang="en-US" sz="2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542904" y="-66675"/>
              <a:ext cx="1290623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Skill Building Intensive for HOA &amp; COA Board of Directors 4.26.25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78010"/>
            <a:ext cx="18288000" cy="7530980"/>
            <a:chOff x="0" y="0"/>
            <a:chExt cx="7849277" cy="3232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49277" cy="3232324"/>
            </a:xfrm>
            <a:custGeom>
              <a:avLst/>
              <a:gdLst/>
              <a:ahLst/>
              <a:cxnLst/>
              <a:rect l="l" t="t" r="r" b="b"/>
              <a:pathLst>
                <a:path w="7849277" h="3232324">
                  <a:moveTo>
                    <a:pt x="0" y="0"/>
                  </a:moveTo>
                  <a:lnTo>
                    <a:pt x="7849277" y="0"/>
                  </a:lnTo>
                  <a:lnTo>
                    <a:pt x="7849277" y="3232324"/>
                  </a:lnTo>
                  <a:lnTo>
                    <a:pt x="0" y="3232324"/>
                  </a:lnTo>
                  <a:close/>
                </a:path>
              </a:pathLst>
            </a:custGeom>
            <a:solidFill>
              <a:srgbClr val="479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849277" cy="3251374"/>
            </a:xfrm>
            <a:prstGeom prst="rect">
              <a:avLst/>
            </a:prstGeom>
          </p:spPr>
          <p:txBody>
            <a:bodyPr lIns="36984" tIns="36984" rIns="36984" bIns="36984" rtlCol="0" anchor="ctr"/>
            <a:lstStyle/>
            <a:p>
              <a:pPr algn="ctr">
                <a:lnSpc>
                  <a:spcPts val="196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724351" y="-1036687"/>
            <a:ext cx="6563649" cy="10436874"/>
          </a:xfrm>
          <a:custGeom>
            <a:avLst/>
            <a:gdLst/>
            <a:ahLst/>
            <a:cxnLst/>
            <a:rect l="l" t="t" r="r" b="b"/>
            <a:pathLst>
              <a:path w="6563649" h="10436874">
                <a:moveTo>
                  <a:pt x="0" y="0"/>
                </a:moveTo>
                <a:lnTo>
                  <a:pt x="6563649" y="0"/>
                </a:lnTo>
                <a:lnTo>
                  <a:pt x="6563649" y="10436874"/>
                </a:lnTo>
                <a:lnTo>
                  <a:pt x="0" y="104368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1731" r="-57212" b="-84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78463" y="2028458"/>
            <a:ext cx="8275137" cy="1315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RESERVE STUDY</a:t>
            </a:r>
          </a:p>
          <a:p>
            <a:pPr algn="l">
              <a:lnSpc>
                <a:spcPts val="4200"/>
              </a:lnSpc>
            </a:pPr>
            <a:r>
              <a:rPr lang="en-US" sz="4200" b="1" dirty="0">
                <a:solidFill>
                  <a:srgbClr val="FF914D"/>
                </a:solidFill>
                <a:highlight>
                  <a:srgbClr val="00FFFF"/>
                </a:highlight>
                <a:latin typeface="Poppins Bold"/>
                <a:ea typeface="Poppins Bold"/>
                <a:cs typeface="Poppins Bold"/>
                <a:sym typeface="Poppins Bold"/>
              </a:rPr>
              <a:t>CONDO MANAGEMENT 101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2110" y="3635352"/>
            <a:ext cx="10149144" cy="463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6" lvl="1" indent="-313053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“Data Driven” Analysis of Community Capital Assets</a:t>
            </a:r>
          </a:p>
          <a:p>
            <a:pPr algn="l">
              <a:lnSpc>
                <a:spcPts val="4059"/>
              </a:lnSpc>
            </a:pPr>
            <a:endParaRPr lang="en-US" sz="28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26106" lvl="1" indent="-313053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Projects Replacement Values and Timing</a:t>
            </a:r>
          </a:p>
          <a:p>
            <a:pPr algn="l">
              <a:lnSpc>
                <a:spcPts val="4059"/>
              </a:lnSpc>
            </a:pPr>
            <a:endParaRPr lang="en-US" sz="28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26106" lvl="1" indent="-313053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Recommends Funding Strategies</a:t>
            </a:r>
          </a:p>
          <a:p>
            <a:pPr algn="l">
              <a:lnSpc>
                <a:spcPts val="4059"/>
              </a:lnSpc>
            </a:pPr>
            <a:endParaRPr lang="en-US" sz="28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26106" lvl="1" indent="-313053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Answers the Question:</a:t>
            </a:r>
          </a:p>
          <a:p>
            <a:pPr marL="1252211" lvl="2" indent="-417404" algn="l">
              <a:lnSpc>
                <a:spcPts val="4059"/>
              </a:lnSpc>
              <a:buFont typeface="Arial"/>
              <a:buChar char="⚬"/>
            </a:pPr>
            <a:r>
              <a:rPr lang="en-US" sz="28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How Much Should the Community Put in Reserves?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25574" y="9628134"/>
            <a:ext cx="16836851" cy="419346"/>
            <a:chOff x="0" y="-66675"/>
            <a:chExt cx="22449135" cy="559128"/>
          </a:xfrm>
        </p:grpSpPr>
        <p:sp>
          <p:nvSpPr>
            <p:cNvPr id="9" name="TextBox 9"/>
            <p:cNvSpPr txBox="1"/>
            <p:nvPr/>
          </p:nvSpPr>
          <p:spPr>
            <a:xfrm>
              <a:off x="0" y="-66675"/>
              <a:ext cx="7080137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New Star Properties</a:t>
              </a:r>
              <a:r>
                <a:rPr lang="en-US" sz="2400" baseline="300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TM</a:t>
              </a:r>
              <a:endParaRPr lang="en-US" sz="2400" dirty="0">
                <a:solidFill>
                  <a:srgbClr val="0F5CA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542904" y="-66675"/>
              <a:ext cx="1290623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Skill Building Intensive for HOA &amp; COA Board of Directors 4.26.25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78010"/>
            <a:ext cx="18288000" cy="7530980"/>
            <a:chOff x="0" y="0"/>
            <a:chExt cx="7849277" cy="3232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49277" cy="3232324"/>
            </a:xfrm>
            <a:custGeom>
              <a:avLst/>
              <a:gdLst/>
              <a:ahLst/>
              <a:cxnLst/>
              <a:rect l="l" t="t" r="r" b="b"/>
              <a:pathLst>
                <a:path w="7849277" h="3232324">
                  <a:moveTo>
                    <a:pt x="0" y="0"/>
                  </a:moveTo>
                  <a:lnTo>
                    <a:pt x="7849277" y="0"/>
                  </a:lnTo>
                  <a:lnTo>
                    <a:pt x="7849277" y="3232324"/>
                  </a:lnTo>
                  <a:lnTo>
                    <a:pt x="0" y="3232324"/>
                  </a:lnTo>
                  <a:close/>
                </a:path>
              </a:pathLst>
            </a:custGeom>
            <a:solidFill>
              <a:srgbClr val="479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849277" cy="3251374"/>
            </a:xfrm>
            <a:prstGeom prst="rect">
              <a:avLst/>
            </a:prstGeom>
          </p:spPr>
          <p:txBody>
            <a:bodyPr lIns="36984" tIns="36984" rIns="36984" bIns="36984" rtlCol="0" anchor="ctr"/>
            <a:lstStyle/>
            <a:p>
              <a:pPr algn="ctr">
                <a:lnSpc>
                  <a:spcPts val="196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693367" y="0"/>
            <a:ext cx="7594633" cy="9400187"/>
          </a:xfrm>
          <a:custGeom>
            <a:avLst/>
            <a:gdLst/>
            <a:ahLst/>
            <a:cxnLst/>
            <a:rect l="l" t="t" r="r" b="b"/>
            <a:pathLst>
              <a:path w="7594633" h="9400187">
                <a:moveTo>
                  <a:pt x="0" y="0"/>
                </a:moveTo>
                <a:lnTo>
                  <a:pt x="7594633" y="0"/>
                </a:lnTo>
                <a:lnTo>
                  <a:pt x="7594633" y="9400187"/>
                </a:lnTo>
                <a:lnTo>
                  <a:pt x="0" y="94001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281" r="-494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478463" y="2028458"/>
            <a:ext cx="8275137" cy="1315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RESERVE STUDY</a:t>
            </a:r>
          </a:p>
          <a:p>
            <a:pPr algn="l">
              <a:lnSpc>
                <a:spcPts val="4200"/>
              </a:lnSpc>
            </a:pPr>
            <a:r>
              <a:rPr lang="en-US" sz="4200" b="1" dirty="0">
                <a:solidFill>
                  <a:srgbClr val="FF914D"/>
                </a:solidFill>
                <a:highlight>
                  <a:srgbClr val="00FFFF"/>
                </a:highlight>
                <a:latin typeface="Poppins Bold"/>
                <a:ea typeface="Poppins Bold"/>
                <a:cs typeface="Poppins Bold"/>
                <a:sym typeface="Poppins Bold"/>
              </a:rPr>
              <a:t>CONDO MANAGEMENT 101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0877" y="4067450"/>
            <a:ext cx="7843123" cy="149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“Data Driven” Analysis of Community Capital Assets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25574" y="9628134"/>
            <a:ext cx="16836851" cy="419346"/>
            <a:chOff x="0" y="-66675"/>
            <a:chExt cx="22449135" cy="55912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66675"/>
              <a:ext cx="7080137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New Star Properties</a:t>
              </a:r>
              <a:r>
                <a:rPr lang="en-US" sz="2400" baseline="300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TM</a:t>
              </a:r>
              <a:endParaRPr lang="en-US" sz="2400" dirty="0">
                <a:solidFill>
                  <a:srgbClr val="0F5CA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542904" y="-66675"/>
              <a:ext cx="1290623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Skill Building Intensive for HOA &amp; COA Board of Directors 4.26.25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78010"/>
            <a:ext cx="18288000" cy="7530980"/>
            <a:chOff x="0" y="0"/>
            <a:chExt cx="7849277" cy="3232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49277" cy="3232324"/>
            </a:xfrm>
            <a:custGeom>
              <a:avLst/>
              <a:gdLst/>
              <a:ahLst/>
              <a:cxnLst/>
              <a:rect l="l" t="t" r="r" b="b"/>
              <a:pathLst>
                <a:path w="7849277" h="3232324">
                  <a:moveTo>
                    <a:pt x="0" y="0"/>
                  </a:moveTo>
                  <a:lnTo>
                    <a:pt x="7849277" y="0"/>
                  </a:lnTo>
                  <a:lnTo>
                    <a:pt x="7849277" y="3232324"/>
                  </a:lnTo>
                  <a:lnTo>
                    <a:pt x="0" y="3232324"/>
                  </a:lnTo>
                  <a:close/>
                </a:path>
              </a:pathLst>
            </a:custGeom>
            <a:solidFill>
              <a:srgbClr val="479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849277" cy="3251374"/>
            </a:xfrm>
            <a:prstGeom prst="rect">
              <a:avLst/>
            </a:prstGeom>
          </p:spPr>
          <p:txBody>
            <a:bodyPr lIns="36984" tIns="36984" rIns="36984" bIns="36984" rtlCol="0" anchor="ctr"/>
            <a:lstStyle/>
            <a:p>
              <a:pPr algn="ctr">
                <a:lnSpc>
                  <a:spcPts val="196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324926" y="262826"/>
            <a:ext cx="7963074" cy="8995474"/>
          </a:xfrm>
          <a:custGeom>
            <a:avLst/>
            <a:gdLst/>
            <a:ahLst/>
            <a:cxnLst/>
            <a:rect l="l" t="t" r="r" b="b"/>
            <a:pathLst>
              <a:path w="7963074" h="8995474">
                <a:moveTo>
                  <a:pt x="0" y="0"/>
                </a:moveTo>
                <a:lnTo>
                  <a:pt x="7963074" y="0"/>
                </a:lnTo>
                <a:lnTo>
                  <a:pt x="7963074" y="8995474"/>
                </a:lnTo>
                <a:lnTo>
                  <a:pt x="0" y="899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53" r="-649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78463" y="2028458"/>
            <a:ext cx="8275137" cy="1315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RESERVE STUDY</a:t>
            </a:r>
          </a:p>
          <a:p>
            <a:pPr algn="l">
              <a:lnSpc>
                <a:spcPts val="4200"/>
              </a:lnSpc>
            </a:pPr>
            <a:r>
              <a:rPr lang="en-US" sz="4200" b="1" dirty="0">
                <a:solidFill>
                  <a:srgbClr val="FF914D"/>
                </a:solidFill>
                <a:highlight>
                  <a:srgbClr val="00FFFF"/>
                </a:highlight>
                <a:latin typeface="Poppins Bold"/>
                <a:ea typeface="Poppins Bold"/>
                <a:cs typeface="Poppins Bold"/>
                <a:sym typeface="Poppins Bold"/>
              </a:rPr>
              <a:t>CONDO MANAGEMENT 101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0877" y="4067450"/>
            <a:ext cx="7843123" cy="149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Projects Replacement Values and Timing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25574" y="9628134"/>
            <a:ext cx="16836851" cy="419346"/>
            <a:chOff x="0" y="-66675"/>
            <a:chExt cx="22449135" cy="559128"/>
          </a:xfrm>
        </p:grpSpPr>
        <p:sp>
          <p:nvSpPr>
            <p:cNvPr id="9" name="TextBox 9"/>
            <p:cNvSpPr txBox="1"/>
            <p:nvPr/>
          </p:nvSpPr>
          <p:spPr>
            <a:xfrm>
              <a:off x="0" y="-66675"/>
              <a:ext cx="7080137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New Star Properties</a:t>
              </a:r>
              <a:r>
                <a:rPr lang="en-US" sz="2400" baseline="300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TM</a:t>
              </a:r>
              <a:endParaRPr lang="en-US" sz="2400" dirty="0">
                <a:solidFill>
                  <a:srgbClr val="0F5CA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542904" y="-66675"/>
              <a:ext cx="1290623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Skill Building Intensive for HOA &amp; COA Board of Directors 4.26.25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78010"/>
            <a:ext cx="18288000" cy="7530980"/>
            <a:chOff x="0" y="0"/>
            <a:chExt cx="7849277" cy="3232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49277" cy="3232324"/>
            </a:xfrm>
            <a:custGeom>
              <a:avLst/>
              <a:gdLst/>
              <a:ahLst/>
              <a:cxnLst/>
              <a:rect l="l" t="t" r="r" b="b"/>
              <a:pathLst>
                <a:path w="7849277" h="3232324">
                  <a:moveTo>
                    <a:pt x="0" y="0"/>
                  </a:moveTo>
                  <a:lnTo>
                    <a:pt x="7849277" y="0"/>
                  </a:lnTo>
                  <a:lnTo>
                    <a:pt x="7849277" y="3232324"/>
                  </a:lnTo>
                  <a:lnTo>
                    <a:pt x="0" y="3232324"/>
                  </a:lnTo>
                  <a:close/>
                </a:path>
              </a:pathLst>
            </a:custGeom>
            <a:solidFill>
              <a:srgbClr val="479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849277" cy="3251374"/>
            </a:xfrm>
            <a:prstGeom prst="rect">
              <a:avLst/>
            </a:prstGeom>
          </p:spPr>
          <p:txBody>
            <a:bodyPr lIns="36984" tIns="36984" rIns="36984" bIns="36984" rtlCol="0" anchor="ctr"/>
            <a:lstStyle/>
            <a:p>
              <a:pPr algn="ctr">
                <a:lnSpc>
                  <a:spcPts val="196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736916" y="1378010"/>
            <a:ext cx="9551084" cy="7530980"/>
          </a:xfrm>
          <a:custGeom>
            <a:avLst/>
            <a:gdLst/>
            <a:ahLst/>
            <a:cxnLst/>
            <a:rect l="l" t="t" r="r" b="b"/>
            <a:pathLst>
              <a:path w="9551084" h="7530980">
                <a:moveTo>
                  <a:pt x="0" y="0"/>
                </a:moveTo>
                <a:lnTo>
                  <a:pt x="9551084" y="0"/>
                </a:lnTo>
                <a:lnTo>
                  <a:pt x="9551084" y="7530980"/>
                </a:lnTo>
                <a:lnTo>
                  <a:pt x="0" y="7530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8" r="-6642" b="-7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78463" y="2028458"/>
            <a:ext cx="8275137" cy="1315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RESERVE STUDY</a:t>
            </a:r>
          </a:p>
          <a:p>
            <a:pPr algn="l">
              <a:lnSpc>
                <a:spcPts val="4200"/>
              </a:lnSpc>
            </a:pPr>
            <a:r>
              <a:rPr lang="en-US" sz="4200" b="1" dirty="0">
                <a:solidFill>
                  <a:srgbClr val="FF914D"/>
                </a:solidFill>
                <a:highlight>
                  <a:srgbClr val="00FFFF"/>
                </a:highlight>
                <a:latin typeface="Poppins Bold"/>
                <a:ea typeface="Poppins Bold"/>
                <a:cs typeface="Poppins Bold"/>
                <a:sym typeface="Poppins Bold"/>
              </a:rPr>
              <a:t>CONDO MANAGEMENT 101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0877" y="4067450"/>
            <a:ext cx="7843123" cy="149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Recommends Funding Strategies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25574" y="9628134"/>
            <a:ext cx="16836851" cy="419346"/>
            <a:chOff x="0" y="-66675"/>
            <a:chExt cx="22449135" cy="559128"/>
          </a:xfrm>
        </p:grpSpPr>
        <p:sp>
          <p:nvSpPr>
            <p:cNvPr id="9" name="TextBox 9"/>
            <p:cNvSpPr txBox="1"/>
            <p:nvPr/>
          </p:nvSpPr>
          <p:spPr>
            <a:xfrm>
              <a:off x="0" y="-66675"/>
              <a:ext cx="7080137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New Star Properties</a:t>
              </a:r>
              <a:r>
                <a:rPr lang="en-US" sz="2400" baseline="300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TM</a:t>
              </a:r>
              <a:endParaRPr lang="en-US" sz="2400" dirty="0">
                <a:solidFill>
                  <a:srgbClr val="0F5CA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542904" y="-66675"/>
              <a:ext cx="1290623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Skill Building Intensive for HOA &amp; COA Board of Directors 4.26.25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78010"/>
            <a:ext cx="18288000" cy="7530980"/>
            <a:chOff x="0" y="0"/>
            <a:chExt cx="7849277" cy="3232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49277" cy="3232324"/>
            </a:xfrm>
            <a:custGeom>
              <a:avLst/>
              <a:gdLst/>
              <a:ahLst/>
              <a:cxnLst/>
              <a:rect l="l" t="t" r="r" b="b"/>
              <a:pathLst>
                <a:path w="7849277" h="3232324">
                  <a:moveTo>
                    <a:pt x="0" y="0"/>
                  </a:moveTo>
                  <a:lnTo>
                    <a:pt x="7849277" y="0"/>
                  </a:lnTo>
                  <a:lnTo>
                    <a:pt x="7849277" y="3232324"/>
                  </a:lnTo>
                  <a:lnTo>
                    <a:pt x="0" y="3232324"/>
                  </a:lnTo>
                  <a:close/>
                </a:path>
              </a:pathLst>
            </a:custGeom>
            <a:solidFill>
              <a:srgbClr val="479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849277" cy="3251374"/>
            </a:xfrm>
            <a:prstGeom prst="rect">
              <a:avLst/>
            </a:prstGeom>
          </p:spPr>
          <p:txBody>
            <a:bodyPr lIns="36984" tIns="36984" rIns="36984" bIns="36984" rtlCol="0" anchor="ctr"/>
            <a:lstStyle/>
            <a:p>
              <a:pPr algn="ctr">
                <a:lnSpc>
                  <a:spcPts val="196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753600" y="0"/>
            <a:ext cx="8534400" cy="9258300"/>
          </a:xfrm>
          <a:custGeom>
            <a:avLst/>
            <a:gdLst/>
            <a:ahLst/>
            <a:cxnLst/>
            <a:rect l="l" t="t" r="r" b="b"/>
            <a:pathLst>
              <a:path w="8534400" h="9258300">
                <a:moveTo>
                  <a:pt x="0" y="0"/>
                </a:moveTo>
                <a:lnTo>
                  <a:pt x="8534400" y="0"/>
                </a:lnTo>
                <a:lnTo>
                  <a:pt x="853440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881" r="-62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210643" y="5560199"/>
            <a:ext cx="3620315" cy="3348791"/>
          </a:xfrm>
          <a:custGeom>
            <a:avLst/>
            <a:gdLst/>
            <a:ahLst/>
            <a:cxnLst/>
            <a:rect l="l" t="t" r="r" b="b"/>
            <a:pathLst>
              <a:path w="3620315" h="3348791">
                <a:moveTo>
                  <a:pt x="0" y="0"/>
                </a:moveTo>
                <a:lnTo>
                  <a:pt x="3620314" y="0"/>
                </a:lnTo>
                <a:lnTo>
                  <a:pt x="3620314" y="3348791"/>
                </a:lnTo>
                <a:lnTo>
                  <a:pt x="0" y="3348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478463" y="2028458"/>
            <a:ext cx="8275137" cy="1315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RESERVE STUDY</a:t>
            </a:r>
          </a:p>
          <a:p>
            <a:pPr algn="l">
              <a:lnSpc>
                <a:spcPts val="4200"/>
              </a:lnSpc>
            </a:pPr>
            <a:r>
              <a:rPr lang="en-US" sz="4200" b="1" dirty="0">
                <a:solidFill>
                  <a:srgbClr val="FF914D"/>
                </a:solidFill>
                <a:highlight>
                  <a:srgbClr val="00FFFF"/>
                </a:highlight>
                <a:latin typeface="Poppins Bold"/>
                <a:ea typeface="Poppins Bold"/>
                <a:cs typeface="Poppins Bold"/>
                <a:sym typeface="Poppins Bold"/>
              </a:rPr>
              <a:t>CONDO MANAGEMENT 101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0877" y="4091786"/>
            <a:ext cx="8135147" cy="223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Answers the Question:</a:t>
            </a:r>
          </a:p>
          <a:p>
            <a:pPr algn="l">
              <a:lnSpc>
                <a:spcPts val="5880"/>
              </a:lnSpc>
            </a:pPr>
            <a:r>
              <a:rPr lang="en-US" sz="4200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How Much Should the Community Put in Reserves?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25574" y="9628134"/>
            <a:ext cx="16836851" cy="419346"/>
            <a:chOff x="0" y="-66675"/>
            <a:chExt cx="22449135" cy="55912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66675"/>
              <a:ext cx="7080137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New Star Properties</a:t>
              </a:r>
              <a:r>
                <a:rPr lang="en-US" sz="2400" baseline="300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TM</a:t>
              </a:r>
              <a:endParaRPr lang="en-US" sz="2400" dirty="0">
                <a:solidFill>
                  <a:srgbClr val="0F5CA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542904" y="-66675"/>
              <a:ext cx="1290623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Skill Building Intensive for HOA &amp; COA Board of Directors 4.26.25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78010"/>
            <a:ext cx="18288000" cy="7530980"/>
            <a:chOff x="0" y="0"/>
            <a:chExt cx="7849277" cy="3232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49277" cy="3232324"/>
            </a:xfrm>
            <a:custGeom>
              <a:avLst/>
              <a:gdLst/>
              <a:ahLst/>
              <a:cxnLst/>
              <a:rect l="l" t="t" r="r" b="b"/>
              <a:pathLst>
                <a:path w="7849277" h="3232324">
                  <a:moveTo>
                    <a:pt x="0" y="0"/>
                  </a:moveTo>
                  <a:lnTo>
                    <a:pt x="7849277" y="0"/>
                  </a:lnTo>
                  <a:lnTo>
                    <a:pt x="7849277" y="3232324"/>
                  </a:lnTo>
                  <a:lnTo>
                    <a:pt x="0" y="3232324"/>
                  </a:lnTo>
                  <a:close/>
                </a:path>
              </a:pathLst>
            </a:custGeom>
            <a:solidFill>
              <a:srgbClr val="479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849277" cy="3251374"/>
            </a:xfrm>
            <a:prstGeom prst="rect">
              <a:avLst/>
            </a:prstGeom>
          </p:spPr>
          <p:txBody>
            <a:bodyPr lIns="36984" tIns="36984" rIns="36984" bIns="36984" rtlCol="0" anchor="ctr"/>
            <a:lstStyle/>
            <a:p>
              <a:pPr algn="ctr">
                <a:lnSpc>
                  <a:spcPts val="196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748241" y="1974867"/>
            <a:ext cx="11689682" cy="6605749"/>
            <a:chOff x="0" y="0"/>
            <a:chExt cx="5017254" cy="28352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17255" cy="2835212"/>
            </a:xfrm>
            <a:custGeom>
              <a:avLst/>
              <a:gdLst/>
              <a:ahLst/>
              <a:cxnLst/>
              <a:rect l="l" t="t" r="r" b="b"/>
              <a:pathLst>
                <a:path w="5017255" h="2835212">
                  <a:moveTo>
                    <a:pt x="0" y="0"/>
                  </a:moveTo>
                  <a:lnTo>
                    <a:pt x="5017255" y="0"/>
                  </a:lnTo>
                  <a:lnTo>
                    <a:pt x="5017255" y="2835212"/>
                  </a:lnTo>
                  <a:lnTo>
                    <a:pt x="0" y="28352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5017254" cy="2854262"/>
            </a:xfrm>
            <a:prstGeom prst="rect">
              <a:avLst/>
            </a:prstGeom>
          </p:spPr>
          <p:txBody>
            <a:bodyPr lIns="36984" tIns="36984" rIns="36984" bIns="36984" rtlCol="0" anchor="ctr"/>
            <a:lstStyle/>
            <a:p>
              <a:pPr algn="ctr">
                <a:lnSpc>
                  <a:spcPts val="196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748241" y="2552700"/>
            <a:ext cx="11689682" cy="6027916"/>
          </a:xfrm>
          <a:custGeom>
            <a:avLst/>
            <a:gdLst/>
            <a:ahLst/>
            <a:cxnLst/>
            <a:rect l="l" t="t" r="r" b="b"/>
            <a:pathLst>
              <a:path w="11689682" h="6605749">
                <a:moveTo>
                  <a:pt x="0" y="0"/>
                </a:moveTo>
                <a:lnTo>
                  <a:pt x="11689682" y="0"/>
                </a:lnTo>
                <a:lnTo>
                  <a:pt x="11689682" y="6605749"/>
                </a:lnTo>
                <a:lnTo>
                  <a:pt x="0" y="66057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521" r="-609" b="-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65372" y="2137575"/>
            <a:ext cx="3973893" cy="346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CATALOGUE ASSETS</a:t>
            </a:r>
          </a:p>
          <a:p>
            <a:pPr algn="l">
              <a:lnSpc>
                <a:spcPts val="4200"/>
              </a:lnSpc>
            </a:pPr>
            <a:r>
              <a:rPr lang="en-US" sz="4200" b="1" dirty="0">
                <a:solidFill>
                  <a:srgbClr val="FF914D"/>
                </a:solidFill>
                <a:highlight>
                  <a:srgbClr val="00FFFF"/>
                </a:highlight>
                <a:latin typeface="Poppins Bold"/>
                <a:ea typeface="Poppins Bold"/>
                <a:cs typeface="Poppins Bold"/>
                <a:sym typeface="Poppins Bold"/>
              </a:rPr>
              <a:t>ESTABLISH CURRENT FUNDING </a:t>
            </a:r>
          </a:p>
          <a:p>
            <a:pPr algn="l">
              <a:lnSpc>
                <a:spcPts val="4200"/>
              </a:lnSpc>
            </a:pPr>
            <a:r>
              <a:rPr lang="en-US" sz="4200" b="1" dirty="0">
                <a:solidFill>
                  <a:srgbClr val="FF914D"/>
                </a:solidFill>
                <a:highlight>
                  <a:srgbClr val="00FFFF"/>
                </a:highlight>
                <a:latin typeface="Poppins Bold"/>
                <a:ea typeface="Poppins Bold"/>
                <a:cs typeface="Poppins Bold"/>
                <a:sym typeface="Poppins Bold"/>
              </a:rPr>
              <a:t>LEVELS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25574" y="9628134"/>
            <a:ext cx="16836851" cy="419346"/>
            <a:chOff x="0" y="-66675"/>
            <a:chExt cx="22449135" cy="559128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66675"/>
              <a:ext cx="7080137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 err="1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NewStarProperties</a:t>
              </a:r>
              <a:r>
                <a:rPr lang="en-US" sz="2400" baseline="30000" dirty="0" err="1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TM</a:t>
              </a:r>
              <a:endParaRPr lang="en-US" sz="2400" dirty="0">
                <a:solidFill>
                  <a:srgbClr val="0F5CA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9542904" y="-66675"/>
              <a:ext cx="1290623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Skill Building Intensive for HOA &amp; COA Board of Directors 4.26.25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83401"/>
            <a:ext cx="18288000" cy="2991715"/>
            <a:chOff x="0" y="0"/>
            <a:chExt cx="7849277" cy="12840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49277" cy="1284055"/>
            </a:xfrm>
            <a:custGeom>
              <a:avLst/>
              <a:gdLst/>
              <a:ahLst/>
              <a:cxnLst/>
              <a:rect l="l" t="t" r="r" b="b"/>
              <a:pathLst>
                <a:path w="7849277" h="1284055">
                  <a:moveTo>
                    <a:pt x="0" y="0"/>
                  </a:moveTo>
                  <a:lnTo>
                    <a:pt x="7849277" y="0"/>
                  </a:lnTo>
                  <a:lnTo>
                    <a:pt x="7849277" y="1284055"/>
                  </a:lnTo>
                  <a:lnTo>
                    <a:pt x="0" y="1284055"/>
                  </a:lnTo>
                  <a:close/>
                </a:path>
              </a:pathLst>
            </a:custGeom>
            <a:solidFill>
              <a:srgbClr val="479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849277" cy="1303105"/>
            </a:xfrm>
            <a:prstGeom prst="rect">
              <a:avLst/>
            </a:prstGeom>
          </p:spPr>
          <p:txBody>
            <a:bodyPr lIns="36984" tIns="36984" rIns="36984" bIns="36984" rtlCol="0" anchor="ctr"/>
            <a:lstStyle/>
            <a:p>
              <a:pPr algn="ctr">
                <a:lnSpc>
                  <a:spcPts val="196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65372" y="1133441"/>
            <a:ext cx="9451564" cy="193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PROJECT FUTURE CAPITAL</a:t>
            </a:r>
          </a:p>
          <a:p>
            <a:pPr algn="l">
              <a:lnSpc>
                <a:spcPts val="4599"/>
              </a:lnSpc>
            </a:pPr>
            <a:r>
              <a:rPr lang="en-US" sz="4599" b="1" dirty="0">
                <a:solidFill>
                  <a:srgbClr val="FF914D"/>
                </a:solidFill>
                <a:highlight>
                  <a:srgbClr val="00FFFF"/>
                </a:highlight>
                <a:latin typeface="Poppins Bold"/>
                <a:ea typeface="Poppins Bold"/>
                <a:cs typeface="Poppins Bold"/>
                <a:sym typeface="Poppins Bold"/>
              </a:rPr>
              <a:t>OUTFLOWS AND FUNDING PERCENTAGES</a:t>
            </a:r>
          </a:p>
        </p:txBody>
      </p:sp>
      <p:sp>
        <p:nvSpPr>
          <p:cNvPr id="6" name="Freeform 6"/>
          <p:cNvSpPr/>
          <p:nvPr/>
        </p:nvSpPr>
        <p:spPr>
          <a:xfrm>
            <a:off x="9144000" y="2170935"/>
            <a:ext cx="1700722" cy="899257"/>
          </a:xfrm>
          <a:custGeom>
            <a:avLst/>
            <a:gdLst/>
            <a:ahLst/>
            <a:cxnLst/>
            <a:rect l="l" t="t" r="r" b="b"/>
            <a:pathLst>
              <a:path w="1700722" h="899257">
                <a:moveTo>
                  <a:pt x="0" y="0"/>
                </a:moveTo>
                <a:lnTo>
                  <a:pt x="1700722" y="0"/>
                </a:lnTo>
                <a:lnTo>
                  <a:pt x="1700722" y="899256"/>
                </a:lnTo>
                <a:lnTo>
                  <a:pt x="0" y="899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800421" y="3857113"/>
            <a:ext cx="13049179" cy="1493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See Projection Handout (3 pages)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Understand Implications of Funding Percentages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25574" y="9628134"/>
            <a:ext cx="16836851" cy="419346"/>
            <a:chOff x="0" y="-66675"/>
            <a:chExt cx="22449135" cy="559128"/>
          </a:xfrm>
        </p:grpSpPr>
        <p:sp>
          <p:nvSpPr>
            <p:cNvPr id="9" name="TextBox 9"/>
            <p:cNvSpPr txBox="1"/>
            <p:nvPr/>
          </p:nvSpPr>
          <p:spPr>
            <a:xfrm>
              <a:off x="0" y="-66675"/>
              <a:ext cx="7080137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 err="1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NewStarProperties</a:t>
              </a:r>
              <a:r>
                <a:rPr lang="en-US" sz="2400" baseline="30000" dirty="0" err="1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TM</a:t>
              </a:r>
              <a:endParaRPr lang="en-US" sz="2400" dirty="0">
                <a:solidFill>
                  <a:srgbClr val="0F5CA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542904" y="-66675"/>
              <a:ext cx="1290623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Skill Building Intensive for HOA &amp; COA Board of Directors 4.26.25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861643" y="5539779"/>
            <a:ext cx="11327930" cy="3103789"/>
            <a:chOff x="0" y="0"/>
            <a:chExt cx="15103907" cy="4138385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5103907" cy="1155427"/>
              <a:chOff x="0" y="0"/>
              <a:chExt cx="2983488" cy="2282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983488" cy="228233"/>
              </a:xfrm>
              <a:custGeom>
                <a:avLst/>
                <a:gdLst/>
                <a:ahLst/>
                <a:cxnLst/>
                <a:rect l="l" t="t" r="r" b="b"/>
                <a:pathLst>
                  <a:path w="2983488" h="228233">
                    <a:moveTo>
                      <a:pt x="0" y="0"/>
                    </a:moveTo>
                    <a:lnTo>
                      <a:pt x="2983488" y="0"/>
                    </a:lnTo>
                    <a:lnTo>
                      <a:pt x="2983488" y="228233"/>
                    </a:lnTo>
                    <a:lnTo>
                      <a:pt x="0" y="228233"/>
                    </a:lnTo>
                    <a:close/>
                  </a:path>
                </a:pathLst>
              </a:custGeom>
              <a:solidFill>
                <a:srgbClr val="D33F4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85725"/>
                <a:ext cx="2983488" cy="313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4479"/>
                  </a:lnSpc>
                </a:pPr>
                <a:r>
                  <a:rPr lang="en-US" sz="3199" b="1">
                    <a:solidFill>
                      <a:srgbClr val="FFFFFF"/>
                    </a:solidFill>
                    <a:latin typeface="Poppins Bold"/>
                    <a:ea typeface="Poppins Bold"/>
                    <a:cs typeface="Poppins Bold"/>
                    <a:sym typeface="Poppins Bold"/>
                  </a:rPr>
                  <a:t>            0-25%        Critical, High Crisis Probability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1399293"/>
              <a:ext cx="15103907" cy="1155427"/>
              <a:chOff x="0" y="0"/>
              <a:chExt cx="2983488" cy="22823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983488" cy="228233"/>
              </a:xfrm>
              <a:custGeom>
                <a:avLst/>
                <a:gdLst/>
                <a:ahLst/>
                <a:cxnLst/>
                <a:rect l="l" t="t" r="r" b="b"/>
                <a:pathLst>
                  <a:path w="2983488" h="228233">
                    <a:moveTo>
                      <a:pt x="0" y="0"/>
                    </a:moveTo>
                    <a:lnTo>
                      <a:pt x="2983488" y="0"/>
                    </a:lnTo>
                    <a:lnTo>
                      <a:pt x="2983488" y="228233"/>
                    </a:lnTo>
                    <a:lnTo>
                      <a:pt x="0" y="228233"/>
                    </a:lnTo>
                    <a:close/>
                  </a:path>
                </a:pathLst>
              </a:custGeom>
              <a:solidFill>
                <a:srgbClr val="FFBD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85725"/>
                <a:ext cx="2983488" cy="313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4479"/>
                  </a:lnSpc>
                </a:pPr>
                <a:r>
                  <a:rPr lang="en-US" sz="3199" b="1">
                    <a:solidFill>
                      <a:srgbClr val="FFFFFF"/>
                    </a:solidFill>
                    <a:latin typeface="Poppins Bold"/>
                    <a:ea typeface="Poppins Bold"/>
                    <a:cs typeface="Poppins Bold"/>
                    <a:sym typeface="Poppins Bold"/>
                  </a:rPr>
                  <a:t>            26%-65% FAIR, Crises Potential Lessens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2982958"/>
              <a:ext cx="15103907" cy="1155427"/>
              <a:chOff x="0" y="0"/>
              <a:chExt cx="2983488" cy="22823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983488" cy="228233"/>
              </a:xfrm>
              <a:custGeom>
                <a:avLst/>
                <a:gdLst/>
                <a:ahLst/>
                <a:cxnLst/>
                <a:rect l="l" t="t" r="r" b="b"/>
                <a:pathLst>
                  <a:path w="2983488" h="228233">
                    <a:moveTo>
                      <a:pt x="0" y="0"/>
                    </a:moveTo>
                    <a:lnTo>
                      <a:pt x="2983488" y="0"/>
                    </a:lnTo>
                    <a:lnTo>
                      <a:pt x="2983488" y="228233"/>
                    </a:lnTo>
                    <a:lnTo>
                      <a:pt x="0" y="228233"/>
                    </a:lnTo>
                    <a:close/>
                  </a:path>
                </a:pathLst>
              </a:custGeom>
              <a:solidFill>
                <a:srgbClr val="00BF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85725"/>
                <a:ext cx="2983488" cy="313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4479"/>
                  </a:lnSpc>
                </a:pPr>
                <a:r>
                  <a:rPr lang="en-US" sz="3199" b="1">
                    <a:solidFill>
                      <a:srgbClr val="FFFFFF"/>
                    </a:solidFill>
                    <a:latin typeface="Poppins Bold"/>
                    <a:ea typeface="Poppins Bold"/>
                    <a:cs typeface="Poppins Bold"/>
                    <a:sym typeface="Poppins Bold"/>
                  </a:rPr>
                  <a:t>            65% + GOOD, Low Probability, Long Term Health</a:t>
                </a:r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9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714210" y="713210"/>
            <a:ext cx="859581" cy="18288000"/>
            <a:chOff x="0" y="0"/>
            <a:chExt cx="246699" cy="52486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699" cy="5248637"/>
            </a:xfrm>
            <a:custGeom>
              <a:avLst/>
              <a:gdLst/>
              <a:ahLst/>
              <a:cxnLst/>
              <a:rect l="l" t="t" r="r" b="b"/>
              <a:pathLst>
                <a:path w="246699" h="5248637">
                  <a:moveTo>
                    <a:pt x="0" y="0"/>
                  </a:moveTo>
                  <a:lnTo>
                    <a:pt x="246699" y="0"/>
                  </a:lnTo>
                  <a:lnTo>
                    <a:pt x="246699" y="5248637"/>
                  </a:lnTo>
                  <a:lnTo>
                    <a:pt x="0" y="52486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46699" cy="5277212"/>
            </a:xfrm>
            <a:prstGeom prst="rect">
              <a:avLst/>
            </a:prstGeom>
          </p:spPr>
          <p:txBody>
            <a:bodyPr lIns="39959" tIns="39959" rIns="39959" bIns="39959" rtlCol="0" anchor="ctr"/>
            <a:lstStyle/>
            <a:p>
              <a:pPr algn="ctr">
                <a:lnSpc>
                  <a:spcPts val="2127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999856" y="1035905"/>
            <a:ext cx="1700722" cy="899257"/>
          </a:xfrm>
          <a:custGeom>
            <a:avLst/>
            <a:gdLst/>
            <a:ahLst/>
            <a:cxnLst/>
            <a:rect l="l" t="t" r="r" b="b"/>
            <a:pathLst>
              <a:path w="1700722" h="899257">
                <a:moveTo>
                  <a:pt x="0" y="0"/>
                </a:moveTo>
                <a:lnTo>
                  <a:pt x="1700722" y="0"/>
                </a:lnTo>
                <a:lnTo>
                  <a:pt x="1700722" y="899257"/>
                </a:lnTo>
                <a:lnTo>
                  <a:pt x="0" y="899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943215" y="8488562"/>
            <a:ext cx="1700722" cy="899257"/>
          </a:xfrm>
          <a:custGeom>
            <a:avLst/>
            <a:gdLst/>
            <a:ahLst/>
            <a:cxnLst/>
            <a:rect l="l" t="t" r="r" b="b"/>
            <a:pathLst>
              <a:path w="1700722" h="899257">
                <a:moveTo>
                  <a:pt x="0" y="0"/>
                </a:moveTo>
                <a:lnTo>
                  <a:pt x="1700722" y="0"/>
                </a:lnTo>
                <a:lnTo>
                  <a:pt x="1700722" y="899257"/>
                </a:lnTo>
                <a:lnTo>
                  <a:pt x="0" y="899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97904" y="8190854"/>
            <a:ext cx="1038435" cy="259609"/>
          </a:xfrm>
          <a:custGeom>
            <a:avLst/>
            <a:gdLst/>
            <a:ahLst/>
            <a:cxnLst/>
            <a:rect l="l" t="t" r="r" b="b"/>
            <a:pathLst>
              <a:path w="1038435" h="259609">
                <a:moveTo>
                  <a:pt x="0" y="0"/>
                </a:moveTo>
                <a:lnTo>
                  <a:pt x="1038435" y="0"/>
                </a:lnTo>
                <a:lnTo>
                  <a:pt x="1038435" y="259608"/>
                </a:lnTo>
                <a:lnTo>
                  <a:pt x="0" y="259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909860" y="1514108"/>
            <a:ext cx="8887500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TODAY’S SPEAKERS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71968" y="6758157"/>
            <a:ext cx="5112333" cy="693001"/>
            <a:chOff x="0" y="0"/>
            <a:chExt cx="1801070" cy="2441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01070" cy="244144"/>
            </a:xfrm>
            <a:custGeom>
              <a:avLst/>
              <a:gdLst/>
              <a:ahLst/>
              <a:cxnLst/>
              <a:rect l="l" t="t" r="r" b="b"/>
              <a:pathLst>
                <a:path w="1801070" h="244144">
                  <a:moveTo>
                    <a:pt x="0" y="0"/>
                  </a:moveTo>
                  <a:lnTo>
                    <a:pt x="1801070" y="0"/>
                  </a:lnTo>
                  <a:lnTo>
                    <a:pt x="1801070" y="244144"/>
                  </a:lnTo>
                  <a:lnTo>
                    <a:pt x="0" y="244144"/>
                  </a:lnTo>
                  <a:close/>
                </a:path>
              </a:pathLst>
            </a:custGeom>
            <a:solidFill>
              <a:srgbClr val="0F5C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801070" cy="263194"/>
            </a:xfrm>
            <a:prstGeom prst="rect">
              <a:avLst/>
            </a:prstGeom>
          </p:spPr>
          <p:txBody>
            <a:bodyPr lIns="45057" tIns="45057" rIns="45057" bIns="45057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503401" y="6758157"/>
            <a:ext cx="5112333" cy="693001"/>
            <a:chOff x="0" y="0"/>
            <a:chExt cx="1801070" cy="2441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01070" cy="244144"/>
            </a:xfrm>
            <a:custGeom>
              <a:avLst/>
              <a:gdLst/>
              <a:ahLst/>
              <a:cxnLst/>
              <a:rect l="l" t="t" r="r" b="b"/>
              <a:pathLst>
                <a:path w="1801070" h="244144">
                  <a:moveTo>
                    <a:pt x="0" y="0"/>
                  </a:moveTo>
                  <a:lnTo>
                    <a:pt x="1801070" y="0"/>
                  </a:lnTo>
                  <a:lnTo>
                    <a:pt x="1801070" y="244144"/>
                  </a:lnTo>
                  <a:lnTo>
                    <a:pt x="0" y="244144"/>
                  </a:lnTo>
                  <a:close/>
                </a:path>
              </a:pathLst>
            </a:custGeom>
            <a:solidFill>
              <a:srgbClr val="0F5C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801070" cy="263194"/>
            </a:xfrm>
            <a:prstGeom prst="rect">
              <a:avLst/>
            </a:prstGeom>
          </p:spPr>
          <p:txBody>
            <a:bodyPr lIns="45057" tIns="45057" rIns="45057" bIns="45057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2806053" y="3256072"/>
            <a:ext cx="3137162" cy="3618847"/>
          </a:xfrm>
          <a:custGeom>
            <a:avLst/>
            <a:gdLst/>
            <a:ahLst/>
            <a:cxnLst/>
            <a:rect l="l" t="t" r="r" b="b"/>
            <a:pathLst>
              <a:path w="3137162" h="3618847">
                <a:moveTo>
                  <a:pt x="0" y="0"/>
                </a:moveTo>
                <a:lnTo>
                  <a:pt x="3137162" y="0"/>
                </a:lnTo>
                <a:lnTo>
                  <a:pt x="3137162" y="3618847"/>
                </a:lnTo>
                <a:lnTo>
                  <a:pt x="0" y="36188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536" t="-4490" r="-23271" b="-236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2034834" y="6758157"/>
            <a:ext cx="5112333" cy="693001"/>
            <a:chOff x="0" y="0"/>
            <a:chExt cx="1801070" cy="24414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01070" cy="244144"/>
            </a:xfrm>
            <a:custGeom>
              <a:avLst/>
              <a:gdLst/>
              <a:ahLst/>
              <a:cxnLst/>
              <a:rect l="l" t="t" r="r" b="b"/>
              <a:pathLst>
                <a:path w="1801070" h="244144">
                  <a:moveTo>
                    <a:pt x="0" y="0"/>
                  </a:moveTo>
                  <a:lnTo>
                    <a:pt x="1801070" y="0"/>
                  </a:lnTo>
                  <a:lnTo>
                    <a:pt x="1801070" y="244144"/>
                  </a:lnTo>
                  <a:lnTo>
                    <a:pt x="0" y="244144"/>
                  </a:lnTo>
                  <a:close/>
                </a:path>
              </a:pathLst>
            </a:custGeom>
            <a:solidFill>
              <a:srgbClr val="0F5C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1801070" cy="263194"/>
            </a:xfrm>
            <a:prstGeom prst="rect">
              <a:avLst/>
            </a:prstGeom>
          </p:spPr>
          <p:txBody>
            <a:bodyPr lIns="45057" tIns="45057" rIns="45057" bIns="45057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2226891" y="3256072"/>
            <a:ext cx="2596360" cy="3502084"/>
          </a:xfrm>
          <a:custGeom>
            <a:avLst/>
            <a:gdLst/>
            <a:ahLst/>
            <a:cxnLst/>
            <a:rect l="l" t="t" r="r" b="b"/>
            <a:pathLst>
              <a:path w="2596360" h="3502084">
                <a:moveTo>
                  <a:pt x="0" y="0"/>
                </a:moveTo>
                <a:lnTo>
                  <a:pt x="2596360" y="0"/>
                </a:lnTo>
                <a:lnTo>
                  <a:pt x="2596360" y="3502085"/>
                </a:lnTo>
                <a:lnTo>
                  <a:pt x="0" y="35020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12" r="-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7612060" y="3256072"/>
            <a:ext cx="2895014" cy="3502084"/>
          </a:xfrm>
          <a:custGeom>
            <a:avLst/>
            <a:gdLst/>
            <a:ahLst/>
            <a:cxnLst/>
            <a:rect l="l" t="t" r="r" b="b"/>
            <a:pathLst>
              <a:path w="2895014" h="3502084">
                <a:moveTo>
                  <a:pt x="0" y="0"/>
                </a:moveTo>
                <a:lnTo>
                  <a:pt x="2895014" y="0"/>
                </a:lnTo>
                <a:lnTo>
                  <a:pt x="2895014" y="3502085"/>
                </a:lnTo>
                <a:lnTo>
                  <a:pt x="0" y="3502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01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412224" y="6874919"/>
            <a:ext cx="4225694" cy="42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 spc="13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TIM WEGE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28622" y="7606547"/>
            <a:ext cx="4399025" cy="424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New Star Properties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860055" y="7606547"/>
            <a:ext cx="4399025" cy="843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SNHU Accounting Faculty</a:t>
            </a:r>
          </a:p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Easter Seals Chair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946720" y="6891615"/>
            <a:ext cx="4225694" cy="42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 spc="13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BRYAN BOUCHARD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391488" y="7606547"/>
            <a:ext cx="4399025" cy="441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Feniger, Uliasz &amp; Stacey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478154" y="6891615"/>
            <a:ext cx="4225694" cy="42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 spc="13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MICHAEL R. FENIGER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641142" y="9628134"/>
            <a:ext cx="16836851" cy="419346"/>
            <a:chOff x="0" y="-66675"/>
            <a:chExt cx="22449135" cy="559128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66675"/>
              <a:ext cx="7080137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New Star Properties</a:t>
              </a:r>
              <a:r>
                <a:rPr lang="en-US" sz="2400" baseline="300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TM</a:t>
              </a:r>
              <a:endParaRPr lang="en-US" sz="2400" dirty="0">
                <a:solidFill>
                  <a:srgbClr val="0F5CA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9542904" y="-66675"/>
              <a:ext cx="1290623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Skill Building Intensive for HOA &amp; COA Board of Directors 4.26.25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78010"/>
            <a:ext cx="18288000" cy="7530980"/>
            <a:chOff x="0" y="0"/>
            <a:chExt cx="7849277" cy="3232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49277" cy="3232324"/>
            </a:xfrm>
            <a:custGeom>
              <a:avLst/>
              <a:gdLst/>
              <a:ahLst/>
              <a:cxnLst/>
              <a:rect l="l" t="t" r="r" b="b"/>
              <a:pathLst>
                <a:path w="7849277" h="3232324">
                  <a:moveTo>
                    <a:pt x="0" y="0"/>
                  </a:moveTo>
                  <a:lnTo>
                    <a:pt x="7849277" y="0"/>
                  </a:lnTo>
                  <a:lnTo>
                    <a:pt x="7849277" y="3232324"/>
                  </a:lnTo>
                  <a:lnTo>
                    <a:pt x="0" y="3232324"/>
                  </a:lnTo>
                  <a:close/>
                </a:path>
              </a:pathLst>
            </a:custGeom>
            <a:solidFill>
              <a:srgbClr val="479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849277" cy="3251374"/>
            </a:xfrm>
            <a:prstGeom prst="rect">
              <a:avLst/>
            </a:prstGeom>
          </p:spPr>
          <p:txBody>
            <a:bodyPr lIns="36984" tIns="36984" rIns="36984" bIns="36984" rtlCol="0" anchor="ctr"/>
            <a:lstStyle/>
            <a:p>
              <a:pPr algn="ctr">
                <a:lnSpc>
                  <a:spcPts val="196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43800" y="0"/>
            <a:ext cx="9745260" cy="9361790"/>
            <a:chOff x="0" y="0"/>
            <a:chExt cx="2566653" cy="23464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6653" cy="2346401"/>
            </a:xfrm>
            <a:custGeom>
              <a:avLst/>
              <a:gdLst/>
              <a:ahLst/>
              <a:cxnLst/>
              <a:rect l="l" t="t" r="r" b="b"/>
              <a:pathLst>
                <a:path w="2566653" h="2346401">
                  <a:moveTo>
                    <a:pt x="0" y="0"/>
                  </a:moveTo>
                  <a:lnTo>
                    <a:pt x="2566653" y="0"/>
                  </a:lnTo>
                  <a:lnTo>
                    <a:pt x="2566653" y="2346401"/>
                  </a:lnTo>
                  <a:lnTo>
                    <a:pt x="0" y="2346401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2566653" cy="24130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329814" y="1378010"/>
            <a:ext cx="7506502" cy="728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6439"/>
              </a:lnSpc>
              <a:buFont typeface="Arial"/>
              <a:buChar char="•"/>
            </a:pPr>
            <a:r>
              <a:rPr lang="en-US" sz="27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10 Year Old Community; 56 units</a:t>
            </a:r>
          </a:p>
          <a:p>
            <a:pPr marL="604518" lvl="1" indent="-302259" algn="l">
              <a:lnSpc>
                <a:spcPts val="6439"/>
              </a:lnSpc>
              <a:buFont typeface="Arial"/>
              <a:buChar char="•"/>
            </a:pPr>
            <a:r>
              <a:rPr lang="en-US" sz="27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1st Reserve Study Completed in 2024</a:t>
            </a:r>
          </a:p>
          <a:p>
            <a:pPr marL="604518" lvl="1" indent="-302259" algn="l">
              <a:lnSpc>
                <a:spcPts val="6439"/>
              </a:lnSpc>
              <a:buFont typeface="Arial"/>
              <a:buChar char="•"/>
            </a:pPr>
            <a:r>
              <a:rPr lang="en-US" sz="27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Historic Reserve Contribution Numbers Set Arbitrarily (and too low!)</a:t>
            </a:r>
          </a:p>
          <a:p>
            <a:pPr marL="604518" lvl="1" indent="-302259" algn="l">
              <a:lnSpc>
                <a:spcPts val="6439"/>
              </a:lnSpc>
              <a:buFont typeface="Arial"/>
              <a:buChar char="•"/>
            </a:pPr>
            <a:r>
              <a:rPr lang="en-US" sz="27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Reserve Study Recommends a Minimal Increase of $70,000/year (~$104/unit/month)</a:t>
            </a:r>
          </a:p>
          <a:p>
            <a:pPr marL="604518" lvl="1" indent="-302259" algn="l">
              <a:lnSpc>
                <a:spcPts val="6439"/>
              </a:lnSpc>
              <a:buFont typeface="Arial"/>
              <a:buChar char="•"/>
            </a:pPr>
            <a:r>
              <a:rPr lang="en-US" sz="27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What Are Your Options? Pros &amp; Cons?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5372" y="2137575"/>
            <a:ext cx="3973893" cy="70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CASE STUDY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25574" y="9628134"/>
            <a:ext cx="16836851" cy="419346"/>
            <a:chOff x="0" y="-66675"/>
            <a:chExt cx="22449135" cy="55912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66675"/>
              <a:ext cx="7080137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 err="1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NewStarProperties</a:t>
              </a:r>
              <a:r>
                <a:rPr lang="en-US" sz="2400" baseline="30000" dirty="0" err="1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TM</a:t>
              </a:r>
              <a:endParaRPr lang="en-US" sz="2400" dirty="0">
                <a:solidFill>
                  <a:srgbClr val="0F5CA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542904" y="-66675"/>
              <a:ext cx="1290623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Skill Building Intensive for HOA &amp; COA Board of Directors 4.26.25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65372" y="3042763"/>
            <a:ext cx="5042542" cy="1608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5"/>
              </a:lnSpc>
            </a:pPr>
            <a:r>
              <a:rPr lang="en-US" sz="3599" b="1">
                <a:solidFill>
                  <a:srgbClr val="FFBD59"/>
                </a:solidFill>
                <a:latin typeface="Poppins Bold"/>
                <a:ea typeface="Poppins Bold"/>
                <a:cs typeface="Poppins Bold"/>
                <a:sym typeface="Poppins Bold"/>
              </a:rPr>
              <a:t>Dealing With Data Showing Increases Are Necessary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78010"/>
            <a:ext cx="18288000" cy="7530980"/>
            <a:chOff x="0" y="0"/>
            <a:chExt cx="7849277" cy="3232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49277" cy="3232324"/>
            </a:xfrm>
            <a:custGeom>
              <a:avLst/>
              <a:gdLst/>
              <a:ahLst/>
              <a:cxnLst/>
              <a:rect l="l" t="t" r="r" b="b"/>
              <a:pathLst>
                <a:path w="7849277" h="3232324">
                  <a:moveTo>
                    <a:pt x="0" y="0"/>
                  </a:moveTo>
                  <a:lnTo>
                    <a:pt x="7849277" y="0"/>
                  </a:lnTo>
                  <a:lnTo>
                    <a:pt x="7849277" y="3232324"/>
                  </a:lnTo>
                  <a:lnTo>
                    <a:pt x="0" y="3232324"/>
                  </a:lnTo>
                  <a:close/>
                </a:path>
              </a:pathLst>
            </a:custGeom>
            <a:solidFill>
              <a:srgbClr val="479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849277" cy="3251374"/>
            </a:xfrm>
            <a:prstGeom prst="rect">
              <a:avLst/>
            </a:prstGeom>
          </p:spPr>
          <p:txBody>
            <a:bodyPr lIns="36984" tIns="36984" rIns="36984" bIns="36984" rtlCol="0" anchor="ctr"/>
            <a:lstStyle/>
            <a:p>
              <a:pPr algn="ctr">
                <a:lnSpc>
                  <a:spcPts val="196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50059" y="435345"/>
            <a:ext cx="9854356" cy="8822955"/>
            <a:chOff x="0" y="0"/>
            <a:chExt cx="2595386" cy="2323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95386" cy="2323741"/>
            </a:xfrm>
            <a:custGeom>
              <a:avLst/>
              <a:gdLst/>
              <a:ahLst/>
              <a:cxnLst/>
              <a:rect l="l" t="t" r="r" b="b"/>
              <a:pathLst>
                <a:path w="2595386" h="2323741">
                  <a:moveTo>
                    <a:pt x="0" y="0"/>
                  </a:moveTo>
                  <a:lnTo>
                    <a:pt x="2595386" y="0"/>
                  </a:lnTo>
                  <a:lnTo>
                    <a:pt x="2595386" y="2323741"/>
                  </a:lnTo>
                  <a:lnTo>
                    <a:pt x="0" y="2323741"/>
                  </a:lnTo>
                  <a:close/>
                </a:path>
              </a:pathLst>
            </a:custGeom>
            <a:solidFill>
              <a:srgbClr val="364E6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2595386" cy="2390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144000" y="1147415"/>
            <a:ext cx="7506502" cy="714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You Are Protecting Total Community Asset Values of (# of Units * Avg Selling Price) = 10’s of Millions</a:t>
            </a:r>
          </a:p>
          <a:p>
            <a:pPr algn="l">
              <a:lnSpc>
                <a:spcPts val="3639"/>
              </a:lnSpc>
            </a:pPr>
            <a:endParaRPr lang="en-US" sz="2599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639"/>
              </a:lnSpc>
            </a:pPr>
            <a:r>
              <a:rPr lang="en-US" sz="25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Data Driven Analysis Equips You to Manage Reality</a:t>
            </a:r>
          </a:p>
          <a:p>
            <a:pPr algn="l">
              <a:lnSpc>
                <a:spcPts val="3639"/>
              </a:lnSpc>
            </a:pPr>
            <a:endParaRPr lang="en-US" sz="2599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639"/>
              </a:lnSpc>
            </a:pPr>
            <a:r>
              <a:rPr lang="en-US" sz="25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Funding Options (particularly “catch up”) are Not Easy, but Essential to Community Health</a:t>
            </a:r>
          </a:p>
          <a:p>
            <a:pPr algn="l">
              <a:lnSpc>
                <a:spcPts val="3639"/>
              </a:lnSpc>
            </a:pPr>
            <a:endParaRPr lang="en-US" sz="2599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639"/>
              </a:lnSpc>
            </a:pPr>
            <a:r>
              <a:rPr lang="en-US" sz="25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Compare Year End Reserve Fund to Study Recommendations – Are You Tracking?</a:t>
            </a:r>
          </a:p>
          <a:p>
            <a:pPr algn="l">
              <a:lnSpc>
                <a:spcPts val="3639"/>
              </a:lnSpc>
            </a:pPr>
            <a:endParaRPr lang="en-US" sz="2599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5979"/>
              </a:lnSpc>
            </a:pPr>
            <a:r>
              <a:rPr lang="en-US" sz="25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Update at Least Every 5 Years</a:t>
            </a:r>
          </a:p>
        </p:txBody>
      </p:sp>
      <p:sp>
        <p:nvSpPr>
          <p:cNvPr id="9" name="Freeform 9"/>
          <p:cNvSpPr/>
          <p:nvPr/>
        </p:nvSpPr>
        <p:spPr>
          <a:xfrm>
            <a:off x="8193988" y="3155361"/>
            <a:ext cx="695990" cy="637780"/>
          </a:xfrm>
          <a:custGeom>
            <a:avLst/>
            <a:gdLst/>
            <a:ahLst/>
            <a:cxnLst/>
            <a:rect l="l" t="t" r="r" b="b"/>
            <a:pathLst>
              <a:path w="695990" h="637780">
                <a:moveTo>
                  <a:pt x="0" y="0"/>
                </a:moveTo>
                <a:lnTo>
                  <a:pt x="695990" y="0"/>
                </a:lnTo>
                <a:lnTo>
                  <a:pt x="695990" y="637780"/>
                </a:lnTo>
                <a:lnTo>
                  <a:pt x="0" y="63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65372" y="2137575"/>
            <a:ext cx="3973893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TAKE AWAY POINTS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25574" y="9628134"/>
            <a:ext cx="16836851" cy="419346"/>
            <a:chOff x="0" y="-66675"/>
            <a:chExt cx="22449135" cy="55912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66675"/>
              <a:ext cx="7080137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 err="1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NewStarProperties</a:t>
              </a:r>
              <a:r>
                <a:rPr lang="en-US" sz="2400" baseline="30000" dirty="0" err="1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TM</a:t>
              </a:r>
              <a:endParaRPr lang="en-US" sz="2400" dirty="0">
                <a:solidFill>
                  <a:srgbClr val="0F5CA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542904" y="-66675"/>
              <a:ext cx="1290623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Skill Building Intensive for HOA &amp; COA Board of Directors 4.26.25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8193988" y="7671873"/>
            <a:ext cx="695990" cy="637780"/>
          </a:xfrm>
          <a:custGeom>
            <a:avLst/>
            <a:gdLst/>
            <a:ahLst/>
            <a:cxnLst/>
            <a:rect l="l" t="t" r="r" b="b"/>
            <a:pathLst>
              <a:path w="695990" h="637780">
                <a:moveTo>
                  <a:pt x="0" y="0"/>
                </a:moveTo>
                <a:lnTo>
                  <a:pt x="695990" y="0"/>
                </a:lnTo>
                <a:lnTo>
                  <a:pt x="695990" y="637780"/>
                </a:lnTo>
                <a:lnTo>
                  <a:pt x="0" y="63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193988" y="6319718"/>
            <a:ext cx="695990" cy="637780"/>
          </a:xfrm>
          <a:custGeom>
            <a:avLst/>
            <a:gdLst/>
            <a:ahLst/>
            <a:cxnLst/>
            <a:rect l="l" t="t" r="r" b="b"/>
            <a:pathLst>
              <a:path w="695990" h="637780">
                <a:moveTo>
                  <a:pt x="0" y="0"/>
                </a:moveTo>
                <a:lnTo>
                  <a:pt x="695990" y="0"/>
                </a:lnTo>
                <a:lnTo>
                  <a:pt x="695990" y="637780"/>
                </a:lnTo>
                <a:lnTo>
                  <a:pt x="0" y="63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193988" y="4505720"/>
            <a:ext cx="695990" cy="637780"/>
          </a:xfrm>
          <a:custGeom>
            <a:avLst/>
            <a:gdLst/>
            <a:ahLst/>
            <a:cxnLst/>
            <a:rect l="l" t="t" r="r" b="b"/>
            <a:pathLst>
              <a:path w="695990" h="637780">
                <a:moveTo>
                  <a:pt x="0" y="0"/>
                </a:moveTo>
                <a:lnTo>
                  <a:pt x="695990" y="0"/>
                </a:lnTo>
                <a:lnTo>
                  <a:pt x="695990" y="637780"/>
                </a:lnTo>
                <a:lnTo>
                  <a:pt x="0" y="63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193988" y="1238950"/>
            <a:ext cx="695990" cy="637780"/>
          </a:xfrm>
          <a:custGeom>
            <a:avLst/>
            <a:gdLst/>
            <a:ahLst/>
            <a:cxnLst/>
            <a:rect l="l" t="t" r="r" b="b"/>
            <a:pathLst>
              <a:path w="695990" h="637780">
                <a:moveTo>
                  <a:pt x="0" y="0"/>
                </a:moveTo>
                <a:lnTo>
                  <a:pt x="695990" y="0"/>
                </a:lnTo>
                <a:lnTo>
                  <a:pt x="695990" y="637780"/>
                </a:lnTo>
                <a:lnTo>
                  <a:pt x="0" y="63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838926" y="2739203"/>
            <a:ext cx="1700722" cy="899257"/>
          </a:xfrm>
          <a:custGeom>
            <a:avLst/>
            <a:gdLst/>
            <a:ahLst/>
            <a:cxnLst/>
            <a:rect l="l" t="t" r="r" b="b"/>
            <a:pathLst>
              <a:path w="1700722" h="899257">
                <a:moveTo>
                  <a:pt x="0" y="0"/>
                </a:moveTo>
                <a:lnTo>
                  <a:pt x="1700722" y="0"/>
                </a:lnTo>
                <a:lnTo>
                  <a:pt x="1700722" y="899256"/>
                </a:lnTo>
                <a:lnTo>
                  <a:pt x="0" y="8992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714210" y="713210"/>
            <a:ext cx="859581" cy="18288000"/>
            <a:chOff x="0" y="0"/>
            <a:chExt cx="246699" cy="52486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699" cy="5248637"/>
            </a:xfrm>
            <a:custGeom>
              <a:avLst/>
              <a:gdLst/>
              <a:ahLst/>
              <a:cxnLst/>
              <a:rect l="l" t="t" r="r" b="b"/>
              <a:pathLst>
                <a:path w="246699" h="5248637">
                  <a:moveTo>
                    <a:pt x="0" y="0"/>
                  </a:moveTo>
                  <a:lnTo>
                    <a:pt x="246699" y="0"/>
                  </a:lnTo>
                  <a:lnTo>
                    <a:pt x="246699" y="5248637"/>
                  </a:lnTo>
                  <a:lnTo>
                    <a:pt x="0" y="5248637"/>
                  </a:lnTo>
                  <a:close/>
                </a:path>
              </a:pathLst>
            </a:custGeom>
            <a:solidFill>
              <a:srgbClr val="479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46699" cy="5277212"/>
            </a:xfrm>
            <a:prstGeom prst="rect">
              <a:avLst/>
            </a:prstGeom>
          </p:spPr>
          <p:txBody>
            <a:bodyPr lIns="39959" tIns="39959" rIns="39959" bIns="39959" rtlCol="0" anchor="ctr"/>
            <a:lstStyle/>
            <a:p>
              <a:pPr algn="ctr">
                <a:lnSpc>
                  <a:spcPts val="2127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76225" y="1288867"/>
            <a:ext cx="7807200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2F3539"/>
                </a:solidFill>
                <a:latin typeface="Poppins Bold"/>
                <a:ea typeface="Poppins Bold"/>
                <a:cs typeface="Poppins Bold"/>
                <a:sym typeface="Poppins Bold"/>
              </a:rPr>
              <a:t>SEMINAR TOPICS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53690" y="2861360"/>
            <a:ext cx="6011209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INTRODUCTIONS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53690" y="4588510"/>
            <a:ext cx="6011209" cy="110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RESERVE STUDY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MECHANICS &amp; APPLICATIONS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53690" y="6520419"/>
            <a:ext cx="6011209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FINANCIAL MANAGEMENT</a:t>
            </a:r>
          </a:p>
        </p:txBody>
      </p:sp>
      <p:sp>
        <p:nvSpPr>
          <p:cNvPr id="9" name="Freeform 9"/>
          <p:cNvSpPr/>
          <p:nvPr/>
        </p:nvSpPr>
        <p:spPr>
          <a:xfrm>
            <a:off x="9144000" y="1420215"/>
            <a:ext cx="1700722" cy="899257"/>
          </a:xfrm>
          <a:custGeom>
            <a:avLst/>
            <a:gdLst/>
            <a:ahLst/>
            <a:cxnLst/>
            <a:rect l="l" t="t" r="r" b="b"/>
            <a:pathLst>
              <a:path w="1700722" h="899257">
                <a:moveTo>
                  <a:pt x="0" y="0"/>
                </a:moveTo>
                <a:lnTo>
                  <a:pt x="1700722" y="0"/>
                </a:lnTo>
                <a:lnTo>
                  <a:pt x="1700722" y="899257"/>
                </a:lnTo>
                <a:lnTo>
                  <a:pt x="0" y="899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421465" y="2894327"/>
            <a:ext cx="6011209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ROLES &amp; RESPONSIBILITIES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21465" y="4621477"/>
            <a:ext cx="6011209" cy="110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GOVERNANCE &amp; BEST PRACTICES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421465" y="6553386"/>
            <a:ext cx="6011209" cy="110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CONFLICT MANAGEMENT &amp; FINDING RESOLUTION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45456" y="2697530"/>
            <a:ext cx="34796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04231" y="4652327"/>
            <a:ext cx="36805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03189" y="6356589"/>
            <a:ext cx="39022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14924" y="2697530"/>
            <a:ext cx="41091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90516" y="4652327"/>
            <a:ext cx="39737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90516" y="6661019"/>
            <a:ext cx="42832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6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725574" y="9628134"/>
            <a:ext cx="16836851" cy="419346"/>
            <a:chOff x="0" y="-66675"/>
            <a:chExt cx="22449135" cy="559128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66675"/>
              <a:ext cx="7080137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New Star Properties</a:t>
              </a:r>
              <a:r>
                <a:rPr lang="en-US" sz="2400" baseline="300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TM</a:t>
              </a:r>
              <a:endParaRPr lang="en-US" sz="2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9542904" y="-66675"/>
              <a:ext cx="1290623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Skill Building Intensive for HOA &amp; COA Board of Directors 4.26.25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78010"/>
            <a:ext cx="18288000" cy="7530980"/>
            <a:chOff x="0" y="0"/>
            <a:chExt cx="7849277" cy="3232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49277" cy="3232324"/>
            </a:xfrm>
            <a:custGeom>
              <a:avLst/>
              <a:gdLst/>
              <a:ahLst/>
              <a:cxnLst/>
              <a:rect l="l" t="t" r="r" b="b"/>
              <a:pathLst>
                <a:path w="7849277" h="3232324">
                  <a:moveTo>
                    <a:pt x="0" y="0"/>
                  </a:moveTo>
                  <a:lnTo>
                    <a:pt x="7849277" y="0"/>
                  </a:lnTo>
                  <a:lnTo>
                    <a:pt x="7849277" y="3232324"/>
                  </a:lnTo>
                  <a:lnTo>
                    <a:pt x="0" y="3232324"/>
                  </a:lnTo>
                  <a:close/>
                </a:path>
              </a:pathLst>
            </a:custGeom>
            <a:solidFill>
              <a:srgbClr val="479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849277" cy="3251374"/>
            </a:xfrm>
            <a:prstGeom prst="rect">
              <a:avLst/>
            </a:prstGeom>
          </p:spPr>
          <p:txBody>
            <a:bodyPr lIns="36984" tIns="36984" rIns="36984" bIns="36984" rtlCol="0" anchor="ctr"/>
            <a:lstStyle/>
            <a:p>
              <a:pPr algn="ctr">
                <a:lnSpc>
                  <a:spcPts val="196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981779" y="1823976"/>
            <a:ext cx="3022775" cy="2768087"/>
          </a:xfrm>
          <a:custGeom>
            <a:avLst/>
            <a:gdLst/>
            <a:ahLst/>
            <a:cxnLst/>
            <a:rect l="l" t="t" r="r" b="b"/>
            <a:pathLst>
              <a:path w="3022775" h="2768087">
                <a:moveTo>
                  <a:pt x="0" y="0"/>
                </a:moveTo>
                <a:lnTo>
                  <a:pt x="3022774" y="0"/>
                </a:lnTo>
                <a:lnTo>
                  <a:pt x="3022774" y="2768087"/>
                </a:lnTo>
                <a:lnTo>
                  <a:pt x="0" y="27680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927" t="-5981" r="-23023" b="-96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0575549" y="6430649"/>
            <a:ext cx="3244991" cy="2161975"/>
          </a:xfrm>
          <a:custGeom>
            <a:avLst/>
            <a:gdLst/>
            <a:ahLst/>
            <a:cxnLst/>
            <a:rect l="l" t="t" r="r" b="b"/>
            <a:pathLst>
              <a:path w="3244991" h="2161975">
                <a:moveTo>
                  <a:pt x="3244991" y="0"/>
                </a:moveTo>
                <a:lnTo>
                  <a:pt x="0" y="0"/>
                </a:lnTo>
                <a:lnTo>
                  <a:pt x="0" y="2161976"/>
                </a:lnTo>
                <a:lnTo>
                  <a:pt x="3244991" y="2161976"/>
                </a:lnTo>
                <a:lnTo>
                  <a:pt x="32449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981779" y="4798931"/>
            <a:ext cx="4025312" cy="3431685"/>
          </a:xfrm>
          <a:custGeom>
            <a:avLst/>
            <a:gdLst/>
            <a:ahLst/>
            <a:cxnLst/>
            <a:rect l="l" t="t" r="r" b="b"/>
            <a:pathLst>
              <a:path w="4025312" h="3431685">
                <a:moveTo>
                  <a:pt x="0" y="0"/>
                </a:moveTo>
                <a:lnTo>
                  <a:pt x="4025312" y="0"/>
                </a:lnTo>
                <a:lnTo>
                  <a:pt x="4025312" y="3431685"/>
                </a:lnTo>
                <a:lnTo>
                  <a:pt x="0" y="3431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222" r="-11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21669" y="4356402"/>
            <a:ext cx="2898870" cy="1931372"/>
          </a:xfrm>
          <a:custGeom>
            <a:avLst/>
            <a:gdLst/>
            <a:ahLst/>
            <a:cxnLst/>
            <a:rect l="l" t="t" r="r" b="b"/>
            <a:pathLst>
              <a:path w="2898870" h="1931372">
                <a:moveTo>
                  <a:pt x="0" y="0"/>
                </a:moveTo>
                <a:lnTo>
                  <a:pt x="2898871" y="0"/>
                </a:lnTo>
                <a:lnTo>
                  <a:pt x="2898871" y="1931372"/>
                </a:lnTo>
                <a:lnTo>
                  <a:pt x="0" y="19313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55238" y="1823976"/>
            <a:ext cx="3565302" cy="2375382"/>
          </a:xfrm>
          <a:custGeom>
            <a:avLst/>
            <a:gdLst/>
            <a:ahLst/>
            <a:cxnLst/>
            <a:rect l="l" t="t" r="r" b="b"/>
            <a:pathLst>
              <a:path w="3565302" h="2375382">
                <a:moveTo>
                  <a:pt x="0" y="0"/>
                </a:moveTo>
                <a:lnTo>
                  <a:pt x="3565302" y="0"/>
                </a:lnTo>
                <a:lnTo>
                  <a:pt x="3565302" y="2375383"/>
                </a:lnTo>
                <a:lnTo>
                  <a:pt x="0" y="23753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397904" y="1955185"/>
            <a:ext cx="7098094" cy="948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8"/>
              </a:lnSpc>
            </a:pPr>
            <a:r>
              <a:rPr lang="en-US" sz="3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CENTRAL TO LONG TERM FINANCIAL SUSTAINABILITY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97904" y="3169920"/>
            <a:ext cx="8680086" cy="5060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</a:pPr>
            <a:r>
              <a:rPr lang="en-US" sz="4800" b="1">
                <a:solidFill>
                  <a:srgbClr val="FFBD59"/>
                </a:solidFill>
                <a:latin typeface="Poppins Bold"/>
                <a:ea typeface="Poppins Bold"/>
                <a:cs typeface="Poppins Bold"/>
                <a:sym typeface="Poppins Bold"/>
              </a:rPr>
              <a:t>Prepare for the replacement of long life, big ticket, replacement expenses</a:t>
            </a:r>
          </a:p>
          <a:p>
            <a:pPr algn="l">
              <a:lnSpc>
                <a:spcPts val="3499"/>
              </a:lnSpc>
            </a:pPr>
            <a:endParaRPr lang="en-US" sz="4800" b="1">
              <a:solidFill>
                <a:srgbClr val="FFBD59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Roofs, Siding, Decks, Porches, Septic Fields, Septic Lift Pumps, Clubhouse, Pools, Wells, Driveways, Streets, Street Lights, Signage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25574" y="9628134"/>
            <a:ext cx="16836851" cy="419346"/>
            <a:chOff x="0" y="-66675"/>
            <a:chExt cx="22449135" cy="559128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66675"/>
              <a:ext cx="7080137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New Star Properties</a:t>
              </a:r>
              <a:r>
                <a:rPr lang="en-US" sz="2400" baseline="300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TM</a:t>
              </a:r>
              <a:endParaRPr lang="en-US" sz="2400" dirty="0">
                <a:solidFill>
                  <a:srgbClr val="0F5CA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542904" y="-66675"/>
              <a:ext cx="1290623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Skill Building Intensive for HOA &amp; COA Board of Directors 4.26.25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78010"/>
            <a:ext cx="18288000" cy="7530980"/>
            <a:chOff x="0" y="0"/>
            <a:chExt cx="7849277" cy="3232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49277" cy="3232324"/>
            </a:xfrm>
            <a:custGeom>
              <a:avLst/>
              <a:gdLst/>
              <a:ahLst/>
              <a:cxnLst/>
              <a:rect l="l" t="t" r="r" b="b"/>
              <a:pathLst>
                <a:path w="7849277" h="3232324">
                  <a:moveTo>
                    <a:pt x="0" y="0"/>
                  </a:moveTo>
                  <a:lnTo>
                    <a:pt x="7849277" y="0"/>
                  </a:lnTo>
                  <a:lnTo>
                    <a:pt x="7849277" y="3232324"/>
                  </a:lnTo>
                  <a:lnTo>
                    <a:pt x="0" y="3232324"/>
                  </a:lnTo>
                  <a:close/>
                </a:path>
              </a:pathLst>
            </a:custGeom>
            <a:solidFill>
              <a:srgbClr val="479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849277" cy="3251374"/>
            </a:xfrm>
            <a:prstGeom prst="rect">
              <a:avLst/>
            </a:prstGeom>
          </p:spPr>
          <p:txBody>
            <a:bodyPr lIns="36984" tIns="36984" rIns="36984" bIns="36984" rtlCol="0" anchor="ctr"/>
            <a:lstStyle/>
            <a:p>
              <a:pPr algn="ctr">
                <a:lnSpc>
                  <a:spcPts val="196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460137" y="3617316"/>
            <a:ext cx="8799163" cy="4223598"/>
          </a:xfrm>
          <a:custGeom>
            <a:avLst/>
            <a:gdLst/>
            <a:ahLst/>
            <a:cxnLst/>
            <a:rect l="l" t="t" r="r" b="b"/>
            <a:pathLst>
              <a:path w="8799163" h="4223598">
                <a:moveTo>
                  <a:pt x="0" y="0"/>
                </a:moveTo>
                <a:lnTo>
                  <a:pt x="8799163" y="0"/>
                </a:lnTo>
                <a:lnTo>
                  <a:pt x="8799163" y="4223598"/>
                </a:lnTo>
                <a:lnTo>
                  <a:pt x="0" y="4223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78463" y="2028458"/>
            <a:ext cx="6981674" cy="208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3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PLANNING FOR CAPITAL REPLACEMENTS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97904" y="4153805"/>
            <a:ext cx="6272148" cy="1599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2"/>
              </a:lnSpc>
            </a:pPr>
            <a:r>
              <a:rPr lang="en-US" sz="5600" b="1">
                <a:solidFill>
                  <a:srgbClr val="FFBD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Commonly Seen “Strategies”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25574" y="9628134"/>
            <a:ext cx="16836851" cy="419346"/>
            <a:chOff x="0" y="-66675"/>
            <a:chExt cx="22449135" cy="559128"/>
          </a:xfrm>
        </p:grpSpPr>
        <p:sp>
          <p:nvSpPr>
            <p:cNvPr id="9" name="TextBox 9"/>
            <p:cNvSpPr txBox="1"/>
            <p:nvPr/>
          </p:nvSpPr>
          <p:spPr>
            <a:xfrm>
              <a:off x="0" y="-66675"/>
              <a:ext cx="7080137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New Star Properties</a:t>
              </a:r>
              <a:r>
                <a:rPr lang="en-US" sz="2400" baseline="300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TM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542904" y="-66675"/>
              <a:ext cx="1290623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Skill Building Intensive for HOA &amp; COA Board of Directors 4.26.25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78010"/>
            <a:ext cx="18288000" cy="7530980"/>
            <a:chOff x="0" y="0"/>
            <a:chExt cx="7849277" cy="3232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49277" cy="3232324"/>
            </a:xfrm>
            <a:custGeom>
              <a:avLst/>
              <a:gdLst/>
              <a:ahLst/>
              <a:cxnLst/>
              <a:rect l="l" t="t" r="r" b="b"/>
              <a:pathLst>
                <a:path w="7849277" h="3232324">
                  <a:moveTo>
                    <a:pt x="0" y="0"/>
                  </a:moveTo>
                  <a:lnTo>
                    <a:pt x="7849277" y="0"/>
                  </a:lnTo>
                  <a:lnTo>
                    <a:pt x="7849277" y="3232324"/>
                  </a:lnTo>
                  <a:lnTo>
                    <a:pt x="0" y="3232324"/>
                  </a:lnTo>
                  <a:close/>
                </a:path>
              </a:pathLst>
            </a:custGeom>
            <a:solidFill>
              <a:srgbClr val="479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849277" cy="3251374"/>
            </a:xfrm>
            <a:prstGeom prst="rect">
              <a:avLst/>
            </a:prstGeom>
          </p:spPr>
          <p:txBody>
            <a:bodyPr lIns="36984" tIns="36984" rIns="36984" bIns="36984" rtlCol="0" anchor="ctr"/>
            <a:lstStyle/>
            <a:p>
              <a:pPr algn="ctr">
                <a:lnSpc>
                  <a:spcPts val="196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710434" y="4115705"/>
            <a:ext cx="4399323" cy="4193053"/>
          </a:xfrm>
          <a:custGeom>
            <a:avLst/>
            <a:gdLst/>
            <a:ahLst/>
            <a:cxnLst/>
            <a:rect l="l" t="t" r="r" b="b"/>
            <a:pathLst>
              <a:path w="4399323" h="4193053">
                <a:moveTo>
                  <a:pt x="0" y="0"/>
                </a:moveTo>
                <a:lnTo>
                  <a:pt x="4399324" y="0"/>
                </a:lnTo>
                <a:lnTo>
                  <a:pt x="4399324" y="4193052"/>
                </a:lnTo>
                <a:lnTo>
                  <a:pt x="0" y="4193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0687" r="-177694" b="-8552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910096" y="1779433"/>
            <a:ext cx="4952927" cy="4315238"/>
            <a:chOff x="0" y="0"/>
            <a:chExt cx="6603903" cy="57536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3903" cy="5753650"/>
            </a:xfrm>
            <a:custGeom>
              <a:avLst/>
              <a:gdLst/>
              <a:ahLst/>
              <a:cxnLst/>
              <a:rect l="l" t="t" r="r" b="b"/>
              <a:pathLst>
                <a:path w="6603903" h="5753650">
                  <a:moveTo>
                    <a:pt x="0" y="0"/>
                  </a:moveTo>
                  <a:lnTo>
                    <a:pt x="6603903" y="0"/>
                  </a:lnTo>
                  <a:lnTo>
                    <a:pt x="6603903" y="5753650"/>
                  </a:lnTo>
                  <a:lnTo>
                    <a:pt x="0" y="5753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01301" y="1071333"/>
              <a:ext cx="5801301" cy="2843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49"/>
                </a:lnSpc>
              </a:pPr>
              <a:r>
                <a:rPr lang="en-US" sz="303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We did “this amount last year” and we’re adding $10,000 more this year?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78463" y="2028458"/>
            <a:ext cx="5937175" cy="208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3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PLANNING FOR CAPITAL REPLACEMENTS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78463" y="4210955"/>
            <a:ext cx="5014486" cy="1468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6"/>
              </a:lnSpc>
            </a:pPr>
            <a:r>
              <a:rPr lang="en-US" sz="5600" b="1">
                <a:solidFill>
                  <a:srgbClr val="FFBD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Common Strategy No. 1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25574" y="9628134"/>
            <a:ext cx="16836851" cy="419346"/>
            <a:chOff x="0" y="-66675"/>
            <a:chExt cx="22449135" cy="55912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66675"/>
              <a:ext cx="7080137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New Star Properties</a:t>
              </a:r>
              <a:r>
                <a:rPr lang="en-US" sz="2400" baseline="300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TM</a:t>
              </a:r>
              <a:endParaRPr lang="en-US" sz="2400" dirty="0">
                <a:solidFill>
                  <a:srgbClr val="0F5CA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542904" y="-66675"/>
              <a:ext cx="1290623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Skill Building Intensive for HOA &amp; COA Board of Directors 4.26.25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78010"/>
            <a:ext cx="18288000" cy="7530980"/>
            <a:chOff x="0" y="0"/>
            <a:chExt cx="7849277" cy="3232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49277" cy="3232324"/>
            </a:xfrm>
            <a:custGeom>
              <a:avLst/>
              <a:gdLst/>
              <a:ahLst/>
              <a:cxnLst/>
              <a:rect l="l" t="t" r="r" b="b"/>
              <a:pathLst>
                <a:path w="7849277" h="3232324">
                  <a:moveTo>
                    <a:pt x="0" y="0"/>
                  </a:moveTo>
                  <a:lnTo>
                    <a:pt x="7849277" y="0"/>
                  </a:lnTo>
                  <a:lnTo>
                    <a:pt x="7849277" y="3232324"/>
                  </a:lnTo>
                  <a:lnTo>
                    <a:pt x="0" y="3232324"/>
                  </a:lnTo>
                  <a:close/>
                </a:path>
              </a:pathLst>
            </a:custGeom>
            <a:solidFill>
              <a:srgbClr val="479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849277" cy="3251374"/>
            </a:xfrm>
            <a:prstGeom prst="rect">
              <a:avLst/>
            </a:prstGeom>
          </p:spPr>
          <p:txBody>
            <a:bodyPr lIns="36984" tIns="36984" rIns="36984" bIns="36984" rtlCol="0" anchor="ctr"/>
            <a:lstStyle/>
            <a:p>
              <a:pPr algn="ctr">
                <a:lnSpc>
                  <a:spcPts val="196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774968" y="3770155"/>
            <a:ext cx="5985833" cy="4721576"/>
          </a:xfrm>
          <a:custGeom>
            <a:avLst/>
            <a:gdLst/>
            <a:ahLst/>
            <a:cxnLst/>
            <a:rect l="l" t="t" r="r" b="b"/>
            <a:pathLst>
              <a:path w="5985833" h="4721576">
                <a:moveTo>
                  <a:pt x="0" y="0"/>
                </a:moveTo>
                <a:lnTo>
                  <a:pt x="5985833" y="0"/>
                </a:lnTo>
                <a:lnTo>
                  <a:pt x="5985833" y="4721576"/>
                </a:lnTo>
                <a:lnTo>
                  <a:pt x="0" y="4721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20760" b="-951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78463" y="2028458"/>
            <a:ext cx="5469583" cy="208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3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PLANNING FOR CAPITAL REPLACEMENTS</a:t>
            </a:r>
          </a:p>
        </p:txBody>
      </p:sp>
      <p:grpSp>
        <p:nvGrpSpPr>
          <p:cNvPr id="7" name="Group 7"/>
          <p:cNvGrpSpPr/>
          <p:nvPr/>
        </p:nvGrpSpPr>
        <p:grpSpPr>
          <a:xfrm rot="-730017">
            <a:off x="8472401" y="2246007"/>
            <a:ext cx="4789065" cy="3939152"/>
            <a:chOff x="0" y="0"/>
            <a:chExt cx="6385419" cy="5252203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6385419" cy="5252203"/>
            </a:xfrm>
            <a:custGeom>
              <a:avLst/>
              <a:gdLst/>
              <a:ahLst/>
              <a:cxnLst/>
              <a:rect l="l" t="t" r="r" b="b"/>
              <a:pathLst>
                <a:path w="6385419" h="5252203">
                  <a:moveTo>
                    <a:pt x="6385419" y="0"/>
                  </a:moveTo>
                  <a:lnTo>
                    <a:pt x="0" y="0"/>
                  </a:lnTo>
                  <a:lnTo>
                    <a:pt x="0" y="5252203"/>
                  </a:lnTo>
                  <a:lnTo>
                    <a:pt x="6385419" y="5252203"/>
                  </a:lnTo>
                  <a:lnTo>
                    <a:pt x="6385419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961" b="-296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51333" y="483813"/>
              <a:ext cx="5082754" cy="3421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09"/>
                </a:lnSpc>
              </a:pPr>
              <a:endParaRPr/>
            </a:p>
            <a:p>
              <a:pPr algn="ctr">
                <a:lnSpc>
                  <a:spcPts val="4115"/>
                </a:lnSpc>
              </a:pPr>
              <a:r>
                <a:rPr lang="en-US" sz="293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Banks like to see X% of collected condo fees?</a:t>
              </a:r>
            </a:p>
            <a:p>
              <a:pPr algn="ctr">
                <a:lnSpc>
                  <a:spcPts val="4109"/>
                </a:lnSpc>
              </a:pPr>
              <a:endParaRPr lang="en-US" sz="29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97904" y="4110079"/>
            <a:ext cx="5014486" cy="1468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6"/>
              </a:lnSpc>
            </a:pPr>
            <a:r>
              <a:rPr lang="en-US" sz="5600" b="1">
                <a:solidFill>
                  <a:srgbClr val="FFBD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Common Strategy No. 2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25574" y="9628134"/>
            <a:ext cx="16836851" cy="419346"/>
            <a:chOff x="0" y="-66675"/>
            <a:chExt cx="22449135" cy="55912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66675"/>
              <a:ext cx="7080137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New Star Properties</a:t>
              </a:r>
              <a:r>
                <a:rPr lang="en-US" sz="2400" baseline="300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TM</a:t>
              </a:r>
              <a:endParaRPr lang="en-US" sz="2400" dirty="0">
                <a:solidFill>
                  <a:srgbClr val="0F5CA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542904" y="-66675"/>
              <a:ext cx="1290623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Skill Building Intensive for HOA &amp; COA Board of Directors 4.26.25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78010"/>
            <a:ext cx="18288000" cy="7530980"/>
            <a:chOff x="0" y="0"/>
            <a:chExt cx="7849277" cy="3232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49277" cy="3232324"/>
            </a:xfrm>
            <a:custGeom>
              <a:avLst/>
              <a:gdLst/>
              <a:ahLst/>
              <a:cxnLst/>
              <a:rect l="l" t="t" r="r" b="b"/>
              <a:pathLst>
                <a:path w="7849277" h="3232324">
                  <a:moveTo>
                    <a:pt x="0" y="0"/>
                  </a:moveTo>
                  <a:lnTo>
                    <a:pt x="7849277" y="0"/>
                  </a:lnTo>
                  <a:lnTo>
                    <a:pt x="7849277" y="3232324"/>
                  </a:lnTo>
                  <a:lnTo>
                    <a:pt x="0" y="3232324"/>
                  </a:lnTo>
                  <a:close/>
                </a:path>
              </a:pathLst>
            </a:custGeom>
            <a:solidFill>
              <a:srgbClr val="479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849277" cy="3251374"/>
            </a:xfrm>
            <a:prstGeom prst="rect">
              <a:avLst/>
            </a:prstGeom>
          </p:spPr>
          <p:txBody>
            <a:bodyPr lIns="36984" tIns="36984" rIns="36984" bIns="36984" rtlCol="0" anchor="ctr"/>
            <a:lstStyle/>
            <a:p>
              <a:pPr algn="ctr">
                <a:lnSpc>
                  <a:spcPts val="196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15180" y="3722895"/>
            <a:ext cx="4806685" cy="4891504"/>
          </a:xfrm>
          <a:custGeom>
            <a:avLst/>
            <a:gdLst/>
            <a:ahLst/>
            <a:cxnLst/>
            <a:rect l="l" t="t" r="r" b="b"/>
            <a:pathLst>
              <a:path w="4806685" h="4891504">
                <a:moveTo>
                  <a:pt x="0" y="0"/>
                </a:moveTo>
                <a:lnTo>
                  <a:pt x="4806685" y="0"/>
                </a:lnTo>
                <a:lnTo>
                  <a:pt x="4806685" y="4891504"/>
                </a:lnTo>
                <a:lnTo>
                  <a:pt x="0" y="48915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90203" b="-840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78463" y="2028458"/>
            <a:ext cx="5517954" cy="208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3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PLANNING FOR CAPITAL REPLACEMENTS</a:t>
            </a:r>
          </a:p>
        </p:txBody>
      </p:sp>
      <p:grpSp>
        <p:nvGrpSpPr>
          <p:cNvPr id="7" name="Group 7"/>
          <p:cNvGrpSpPr/>
          <p:nvPr/>
        </p:nvGrpSpPr>
        <p:grpSpPr>
          <a:xfrm rot="-261752">
            <a:off x="11089531" y="1528759"/>
            <a:ext cx="5598781" cy="5173890"/>
            <a:chOff x="0" y="0"/>
            <a:chExt cx="7465042" cy="6898520"/>
          </a:xfrm>
        </p:grpSpPr>
        <p:sp>
          <p:nvSpPr>
            <p:cNvPr id="8" name="Freeform 8"/>
            <p:cNvSpPr/>
            <p:nvPr/>
          </p:nvSpPr>
          <p:spPr>
            <a:xfrm rot="910609">
              <a:off x="604399" y="723884"/>
              <a:ext cx="6256243" cy="5450752"/>
            </a:xfrm>
            <a:custGeom>
              <a:avLst/>
              <a:gdLst/>
              <a:ahLst/>
              <a:cxnLst/>
              <a:rect l="l" t="t" r="r" b="b"/>
              <a:pathLst>
                <a:path w="6256243" h="5450752">
                  <a:moveTo>
                    <a:pt x="0" y="0"/>
                  </a:moveTo>
                  <a:lnTo>
                    <a:pt x="6256243" y="0"/>
                  </a:lnTo>
                  <a:lnTo>
                    <a:pt x="6256243" y="5450752"/>
                  </a:lnTo>
                  <a:lnTo>
                    <a:pt x="0" y="5450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 rot="1145052">
              <a:off x="1251017" y="1235569"/>
              <a:ext cx="5259411" cy="3354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26"/>
                </a:lnSpc>
              </a:pPr>
              <a:r>
                <a:rPr lang="en-US" sz="287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We need </a:t>
              </a:r>
            </a:p>
            <a:p>
              <a:pPr algn="ctr">
                <a:lnSpc>
                  <a:spcPts val="4026"/>
                </a:lnSpc>
              </a:pPr>
              <a:r>
                <a:rPr lang="en-US" sz="287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(roof? paving? siding?) within the next 5 years. </a:t>
              </a:r>
            </a:p>
            <a:p>
              <a:pPr algn="ctr">
                <a:lnSpc>
                  <a:spcPts val="4026"/>
                </a:lnSpc>
              </a:pPr>
              <a:r>
                <a:rPr lang="en-US" sz="287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We’ll fund “for that”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78463" y="4210955"/>
            <a:ext cx="5014486" cy="1468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6"/>
              </a:lnSpc>
            </a:pPr>
            <a:r>
              <a:rPr lang="en-US" sz="5600" b="1">
                <a:solidFill>
                  <a:srgbClr val="FFBD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Common Strategy No. 3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25574" y="9628134"/>
            <a:ext cx="16836851" cy="419346"/>
            <a:chOff x="0" y="-66675"/>
            <a:chExt cx="22449135" cy="55912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66675"/>
              <a:ext cx="7080137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New Star Properties</a:t>
              </a:r>
              <a:r>
                <a:rPr lang="en-US" sz="2400" baseline="300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TM</a:t>
              </a:r>
              <a:endParaRPr lang="en-US" sz="2400" dirty="0">
                <a:solidFill>
                  <a:srgbClr val="0F5CA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542904" y="-66675"/>
              <a:ext cx="1290623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Skill Building Intensive for HOA &amp; COA Board of Directors 4.26.25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78010"/>
            <a:ext cx="18288000" cy="7530980"/>
            <a:chOff x="0" y="0"/>
            <a:chExt cx="7849277" cy="3232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49277" cy="3232324"/>
            </a:xfrm>
            <a:custGeom>
              <a:avLst/>
              <a:gdLst/>
              <a:ahLst/>
              <a:cxnLst/>
              <a:rect l="l" t="t" r="r" b="b"/>
              <a:pathLst>
                <a:path w="7849277" h="3232324">
                  <a:moveTo>
                    <a:pt x="0" y="0"/>
                  </a:moveTo>
                  <a:lnTo>
                    <a:pt x="7849277" y="0"/>
                  </a:lnTo>
                  <a:lnTo>
                    <a:pt x="7849277" y="3232324"/>
                  </a:lnTo>
                  <a:lnTo>
                    <a:pt x="0" y="3232324"/>
                  </a:lnTo>
                  <a:close/>
                </a:path>
              </a:pathLst>
            </a:custGeom>
            <a:solidFill>
              <a:srgbClr val="479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849277" cy="3251374"/>
            </a:xfrm>
            <a:prstGeom prst="rect">
              <a:avLst/>
            </a:prstGeom>
          </p:spPr>
          <p:txBody>
            <a:bodyPr lIns="36984" tIns="36984" rIns="36984" bIns="36984" rtlCol="0" anchor="ctr"/>
            <a:lstStyle/>
            <a:p>
              <a:pPr algn="ctr">
                <a:lnSpc>
                  <a:spcPts val="196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229757" y="3514713"/>
            <a:ext cx="3716911" cy="5159916"/>
          </a:xfrm>
          <a:custGeom>
            <a:avLst/>
            <a:gdLst/>
            <a:ahLst/>
            <a:cxnLst/>
            <a:rect l="l" t="t" r="r" b="b"/>
            <a:pathLst>
              <a:path w="3716911" h="5159916">
                <a:moveTo>
                  <a:pt x="0" y="0"/>
                </a:moveTo>
                <a:lnTo>
                  <a:pt x="3716911" y="0"/>
                </a:lnTo>
                <a:lnTo>
                  <a:pt x="3716911" y="5159916"/>
                </a:lnTo>
                <a:lnTo>
                  <a:pt x="0" y="5159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67265" r="-177590" b="-883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78463" y="2028458"/>
            <a:ext cx="5517954" cy="208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3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PLANNING FOR CAPITAL REPLACEMENTS</a:t>
            </a:r>
          </a:p>
        </p:txBody>
      </p:sp>
      <p:grpSp>
        <p:nvGrpSpPr>
          <p:cNvPr id="7" name="Group 7"/>
          <p:cNvGrpSpPr/>
          <p:nvPr/>
        </p:nvGrpSpPr>
        <p:grpSpPr>
          <a:xfrm rot="-1040206">
            <a:off x="9883666" y="2071673"/>
            <a:ext cx="4692183" cy="4088064"/>
            <a:chOff x="0" y="0"/>
            <a:chExt cx="6256243" cy="5450752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6256243" cy="5450752"/>
            </a:xfrm>
            <a:custGeom>
              <a:avLst/>
              <a:gdLst/>
              <a:ahLst/>
              <a:cxnLst/>
              <a:rect l="l" t="t" r="r" b="b"/>
              <a:pathLst>
                <a:path w="6256243" h="5450752">
                  <a:moveTo>
                    <a:pt x="6256243" y="0"/>
                  </a:moveTo>
                  <a:lnTo>
                    <a:pt x="0" y="0"/>
                  </a:lnTo>
                  <a:lnTo>
                    <a:pt x="0" y="5450752"/>
                  </a:lnTo>
                  <a:lnTo>
                    <a:pt x="6256243" y="5450752"/>
                  </a:lnTo>
                  <a:lnTo>
                    <a:pt x="625624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98416" y="1225929"/>
              <a:ext cx="5259411" cy="2004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26"/>
                </a:lnSpc>
              </a:pPr>
              <a:r>
                <a:rPr lang="en-US" sz="287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We have $X amount in Reserves. That seems like a lot?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78463" y="4210955"/>
            <a:ext cx="5014486" cy="1468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6"/>
              </a:lnSpc>
            </a:pPr>
            <a:r>
              <a:rPr lang="en-US" sz="5600" b="1">
                <a:solidFill>
                  <a:srgbClr val="FFBD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Common Strategy No. 4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25574" y="9628134"/>
            <a:ext cx="16836851" cy="419346"/>
            <a:chOff x="0" y="-66675"/>
            <a:chExt cx="22449135" cy="55912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66675"/>
              <a:ext cx="7080137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New Star Properties</a:t>
              </a:r>
              <a:r>
                <a:rPr lang="en-US" sz="2400" baseline="30000" dirty="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TM</a:t>
              </a:r>
              <a:endParaRPr lang="en-US" sz="2400" dirty="0">
                <a:solidFill>
                  <a:srgbClr val="0F5CA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542904" y="-66675"/>
              <a:ext cx="1290623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F5CA4"/>
                  </a:solidFill>
                  <a:latin typeface="Poppins"/>
                  <a:ea typeface="Poppins"/>
                  <a:cs typeface="Poppins"/>
                  <a:sym typeface="Poppins"/>
                </a:rPr>
                <a:t>Skill Building Intensive for HOA &amp; COA Board of Directors 4.26.25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874</Words>
  <Application>Microsoft Macintosh PowerPoint</Application>
  <PresentationFormat>Custom</PresentationFormat>
  <Paragraphs>155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Poppins Italics</vt:lpstr>
      <vt:lpstr>Benedict</vt:lpstr>
      <vt:lpstr>Poppins Semi-Bold</vt:lpstr>
      <vt:lpstr>Calibri</vt:lpstr>
      <vt:lpstr>Poppins Bold</vt:lpstr>
      <vt:lpstr>Canva Sans Bold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NSP Seminar 2025</dc:title>
  <cp:lastModifiedBy>Tim Wege</cp:lastModifiedBy>
  <cp:revision>4</cp:revision>
  <dcterms:created xsi:type="dcterms:W3CDTF">2006-08-16T00:00:00Z</dcterms:created>
  <dcterms:modified xsi:type="dcterms:W3CDTF">2025-04-15T16:56:21Z</dcterms:modified>
  <dc:identifier>DAGjJdbdzYQ</dc:identifier>
</cp:coreProperties>
</file>